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theme/themeOverride3.xml" ContentType="application/vnd.openxmlformats-officedocument.themeOverride+xml"/>
  <Override PartName="/ppt/theme/themeOverride4.xml" ContentType="application/vnd.openxmlformats-officedocument.themeOverride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8" r:id="rId1"/>
  </p:sldMasterIdLst>
  <p:notesMasterIdLst>
    <p:notesMasterId r:id="rId45"/>
  </p:notesMasterIdLst>
  <p:sldIdLst>
    <p:sldId id="256" r:id="rId2"/>
    <p:sldId id="286" r:id="rId3"/>
    <p:sldId id="282" r:id="rId4"/>
    <p:sldId id="352" r:id="rId5"/>
    <p:sldId id="349" r:id="rId6"/>
    <p:sldId id="350" r:id="rId7"/>
    <p:sldId id="334" r:id="rId8"/>
    <p:sldId id="341" r:id="rId9"/>
    <p:sldId id="340" r:id="rId10"/>
    <p:sldId id="342" r:id="rId11"/>
    <p:sldId id="353" r:id="rId12"/>
    <p:sldId id="296" r:id="rId13"/>
    <p:sldId id="297" r:id="rId14"/>
    <p:sldId id="298" r:id="rId15"/>
    <p:sldId id="299" r:id="rId16"/>
    <p:sldId id="318" r:id="rId17"/>
    <p:sldId id="335" r:id="rId18"/>
    <p:sldId id="344" r:id="rId19"/>
    <p:sldId id="351" r:id="rId20"/>
    <p:sldId id="345" r:id="rId21"/>
    <p:sldId id="308" r:id="rId22"/>
    <p:sldId id="356" r:id="rId23"/>
    <p:sldId id="309" r:id="rId24"/>
    <p:sldId id="303" r:id="rId25"/>
    <p:sldId id="324" r:id="rId26"/>
    <p:sldId id="283" r:id="rId27"/>
    <p:sldId id="321" r:id="rId28"/>
    <p:sldId id="343" r:id="rId29"/>
    <p:sldId id="325" r:id="rId30"/>
    <p:sldId id="333" r:id="rId31"/>
    <p:sldId id="312" r:id="rId32"/>
    <p:sldId id="290" r:id="rId33"/>
    <p:sldId id="329" r:id="rId34"/>
    <p:sldId id="357" r:id="rId35"/>
    <p:sldId id="354" r:id="rId36"/>
    <p:sldId id="332" r:id="rId37"/>
    <p:sldId id="336" r:id="rId38"/>
    <p:sldId id="337" r:id="rId39"/>
    <p:sldId id="355" r:id="rId40"/>
    <p:sldId id="346" r:id="rId41"/>
    <p:sldId id="323" r:id="rId42"/>
    <p:sldId id="347" r:id="rId43"/>
    <p:sldId id="330" r:id="rId44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00000"/>
    <a:srgbClr val="A8246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510" autoAdjust="0"/>
    <p:restoredTop sz="94660"/>
  </p:normalViewPr>
  <p:slideViewPr>
    <p:cSldViewPr>
      <p:cViewPr>
        <p:scale>
          <a:sx n="70" d="100"/>
          <a:sy n="70" d="100"/>
        </p:scale>
        <p:origin x="-492" y="-5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2016</c:v>
                </c:pt>
              </c:strCache>
            </c:strRef>
          </c:tx>
          <c:invertIfNegative val="0"/>
          <c:cat>
            <c:strRef>
              <c:f>Лист1!$A$2:$A$14</c:f>
              <c:strCache>
                <c:ptCount val="11"/>
                <c:pt idx="0">
                  <c:v>Русский язык</c:v>
                </c:pt>
                <c:pt idx="1">
                  <c:v>Математика П</c:v>
                </c:pt>
                <c:pt idx="2">
                  <c:v>Математика Б</c:v>
                </c:pt>
                <c:pt idx="3">
                  <c:v>Информатика и ИКТ</c:v>
                </c:pt>
                <c:pt idx="4">
                  <c:v>Биология</c:v>
                </c:pt>
                <c:pt idx="5">
                  <c:v>История</c:v>
                </c:pt>
                <c:pt idx="6">
                  <c:v>физика</c:v>
                </c:pt>
                <c:pt idx="7">
                  <c:v>Английский язык</c:v>
                </c:pt>
                <c:pt idx="8">
                  <c:v>химия</c:v>
                </c:pt>
                <c:pt idx="9">
                  <c:v>обществознание</c:v>
                </c:pt>
                <c:pt idx="10">
                  <c:v>литература</c:v>
                </c:pt>
              </c:strCache>
            </c:strRef>
          </c:cat>
          <c:val>
            <c:numRef>
              <c:f>Лист1!$B$2:$B$14</c:f>
              <c:numCache>
                <c:formatCode>General</c:formatCode>
                <c:ptCount val="13"/>
                <c:pt idx="0">
                  <c:v>70.400000000000006</c:v>
                </c:pt>
                <c:pt idx="1">
                  <c:v>54.5</c:v>
                </c:pt>
                <c:pt idx="2">
                  <c:v>4.4000000000000004</c:v>
                </c:pt>
                <c:pt idx="3">
                  <c:v>70</c:v>
                </c:pt>
                <c:pt idx="4">
                  <c:v>62.5</c:v>
                </c:pt>
                <c:pt idx="5">
                  <c:v>36.200000000000003</c:v>
                </c:pt>
                <c:pt idx="6">
                  <c:v>76.3</c:v>
                </c:pt>
                <c:pt idx="7">
                  <c:v>68.3</c:v>
                </c:pt>
                <c:pt idx="8">
                  <c:v>51</c:v>
                </c:pt>
                <c:pt idx="9">
                  <c:v>49.8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2017</c:v>
                </c:pt>
              </c:strCache>
            </c:strRef>
          </c:tx>
          <c:invertIfNegative val="0"/>
          <c:cat>
            <c:strRef>
              <c:f>Лист1!$A$2:$A$14</c:f>
              <c:strCache>
                <c:ptCount val="11"/>
                <c:pt idx="0">
                  <c:v>Русский язык</c:v>
                </c:pt>
                <c:pt idx="1">
                  <c:v>Математика П</c:v>
                </c:pt>
                <c:pt idx="2">
                  <c:v>Математика Б</c:v>
                </c:pt>
                <c:pt idx="3">
                  <c:v>Информатика и ИКТ</c:v>
                </c:pt>
                <c:pt idx="4">
                  <c:v>Биология</c:v>
                </c:pt>
                <c:pt idx="5">
                  <c:v>История</c:v>
                </c:pt>
                <c:pt idx="6">
                  <c:v>физика</c:v>
                </c:pt>
                <c:pt idx="7">
                  <c:v>Английский язык</c:v>
                </c:pt>
                <c:pt idx="8">
                  <c:v>химия</c:v>
                </c:pt>
                <c:pt idx="9">
                  <c:v>обществознание</c:v>
                </c:pt>
                <c:pt idx="10">
                  <c:v>литература</c:v>
                </c:pt>
              </c:strCache>
            </c:strRef>
          </c:cat>
          <c:val>
            <c:numRef>
              <c:f>Лист1!$C$2:$C$14</c:f>
              <c:numCache>
                <c:formatCode>General</c:formatCode>
                <c:ptCount val="13"/>
                <c:pt idx="0">
                  <c:v>67.2</c:v>
                </c:pt>
                <c:pt idx="1">
                  <c:v>44.8</c:v>
                </c:pt>
                <c:pt idx="2">
                  <c:v>4</c:v>
                </c:pt>
                <c:pt idx="3">
                  <c:v>71.3</c:v>
                </c:pt>
                <c:pt idx="4">
                  <c:v>81.5</c:v>
                </c:pt>
                <c:pt idx="5">
                  <c:v>58</c:v>
                </c:pt>
                <c:pt idx="6">
                  <c:v>49.8</c:v>
                </c:pt>
                <c:pt idx="7">
                  <c:v>91</c:v>
                </c:pt>
                <c:pt idx="8">
                  <c:v>61.5</c:v>
                </c:pt>
                <c:pt idx="9">
                  <c:v>55.6</c:v>
                </c:pt>
                <c:pt idx="10">
                  <c:v>49.7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7996544"/>
        <c:axId val="27998080"/>
      </c:barChart>
      <c:catAx>
        <c:axId val="27996544"/>
        <c:scaling>
          <c:orientation val="minMax"/>
        </c:scaling>
        <c:delete val="0"/>
        <c:axPos val="b"/>
        <c:majorTickMark val="out"/>
        <c:minorTickMark val="none"/>
        <c:tickLblPos val="nextTo"/>
        <c:crossAx val="27998080"/>
        <c:crosses val="autoZero"/>
        <c:auto val="1"/>
        <c:lblAlgn val="ctr"/>
        <c:lblOffset val="100"/>
        <c:noMultiLvlLbl val="0"/>
      </c:catAx>
      <c:valAx>
        <c:axId val="27998080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27996544"/>
        <c:crosses val="autoZero"/>
        <c:crossBetween val="between"/>
      </c:valAx>
    </c:plotArea>
    <c:legend>
      <c:legendPos val="r"/>
      <c:layout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#1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FE96E5D-863B-4798-BD55-7F82F2211F9B}" type="doc">
      <dgm:prSet loTypeId="urn:microsoft.com/office/officeart/2005/8/layout/venn3" loCatId="relationship" qsTypeId="urn:microsoft.com/office/officeart/2005/8/quickstyle/simple1#1" qsCatId="simple" csTypeId="urn:microsoft.com/office/officeart/2005/8/colors/accent1_2#1" csCatId="accent1" phldr="1"/>
      <dgm:spPr/>
      <dgm:t>
        <a:bodyPr/>
        <a:lstStyle/>
        <a:p>
          <a:endParaRPr lang="ru-RU"/>
        </a:p>
      </dgm:t>
    </dgm:pt>
    <dgm:pt modelId="{CBE3A321-82ED-402B-B981-EF2D202ED6F1}">
      <dgm:prSet phldrT="[Текст]" custT="1"/>
      <dgm:spPr/>
      <dgm:t>
        <a:bodyPr/>
        <a:lstStyle/>
        <a:p>
          <a:r>
            <a:rPr lang="ru-RU" sz="1100" dirty="0" smtClean="0"/>
            <a:t>Охват обучающихся изучением национального языка:</a:t>
          </a:r>
        </a:p>
        <a:p>
          <a:r>
            <a:rPr lang="ru-RU" sz="1100" b="1" dirty="0" smtClean="0"/>
            <a:t>2016 г. – 100%</a:t>
          </a:r>
        </a:p>
        <a:p>
          <a:r>
            <a:rPr lang="ru-RU" sz="1100" b="1" dirty="0" smtClean="0"/>
            <a:t>2017г. – 100%</a:t>
          </a:r>
          <a:endParaRPr lang="ru-RU" sz="1100" dirty="0"/>
        </a:p>
      </dgm:t>
    </dgm:pt>
    <dgm:pt modelId="{BFCC2184-DF5E-4243-BDA3-C4FC7DAA19C3}" type="parTrans" cxnId="{474ABFEF-6B9B-4460-A4FC-258EB28C8623}">
      <dgm:prSet/>
      <dgm:spPr/>
      <dgm:t>
        <a:bodyPr/>
        <a:lstStyle/>
        <a:p>
          <a:endParaRPr lang="ru-RU"/>
        </a:p>
      </dgm:t>
    </dgm:pt>
    <dgm:pt modelId="{E32286C0-AAD9-457C-96A6-1F83FBF63D6A}" type="sibTrans" cxnId="{474ABFEF-6B9B-4460-A4FC-258EB28C8623}">
      <dgm:prSet/>
      <dgm:spPr/>
      <dgm:t>
        <a:bodyPr/>
        <a:lstStyle/>
        <a:p>
          <a:endParaRPr lang="ru-RU"/>
        </a:p>
      </dgm:t>
    </dgm:pt>
    <dgm:pt modelId="{98A29B27-DCD4-421B-A16F-B3FF613AA046}">
      <dgm:prSet phldrT="[Текст]" custT="1"/>
      <dgm:spPr/>
      <dgm:t>
        <a:bodyPr/>
        <a:lstStyle/>
        <a:p>
          <a:r>
            <a:rPr lang="ru-RU" sz="1000" dirty="0" smtClean="0"/>
            <a:t>Единое республиканское тестирование, % выполнения</a:t>
          </a:r>
        </a:p>
        <a:p>
          <a:r>
            <a:rPr lang="ru-RU" sz="1000" b="1" dirty="0" smtClean="0"/>
            <a:t>2016 г. – 80</a:t>
          </a:r>
        </a:p>
        <a:p>
          <a:r>
            <a:rPr lang="ru-RU" sz="1000" b="1" dirty="0" smtClean="0"/>
            <a:t>2017 г. – 90,6  </a:t>
          </a:r>
          <a:endParaRPr lang="ru-RU" sz="1000" dirty="0"/>
        </a:p>
      </dgm:t>
    </dgm:pt>
    <dgm:pt modelId="{41AF668B-FAD9-4DBA-B667-384D24CC2451}" type="parTrans" cxnId="{21476136-F563-455C-A826-A35E34E47803}">
      <dgm:prSet/>
      <dgm:spPr/>
      <dgm:t>
        <a:bodyPr/>
        <a:lstStyle/>
        <a:p>
          <a:endParaRPr lang="ru-RU"/>
        </a:p>
      </dgm:t>
    </dgm:pt>
    <dgm:pt modelId="{DF53BAE0-0693-4A27-989B-1272E56550FF}" type="sibTrans" cxnId="{21476136-F563-455C-A826-A35E34E47803}">
      <dgm:prSet/>
      <dgm:spPr/>
      <dgm:t>
        <a:bodyPr/>
        <a:lstStyle/>
        <a:p>
          <a:endParaRPr lang="ru-RU"/>
        </a:p>
      </dgm:t>
    </dgm:pt>
    <dgm:pt modelId="{91961B09-E272-43CA-BC69-1C407B85AB0B}">
      <dgm:prSet phldrT="[Текст]" custT="1"/>
      <dgm:spPr/>
      <dgm:t>
        <a:bodyPr/>
        <a:lstStyle/>
        <a:p>
          <a:r>
            <a:rPr lang="ru-RU" sz="700" dirty="0" smtClean="0"/>
            <a:t>Количество педагогических работников, получивших гранты, победители, призеры конкурсов профессионального мастерства:</a:t>
          </a:r>
        </a:p>
        <a:p>
          <a:r>
            <a:rPr lang="ru-RU" sz="700" b="1" dirty="0" smtClean="0"/>
            <a:t>2015 г. – 3 («Наш лучший учитель» ), 1 (Лауреат им. </a:t>
          </a:r>
          <a:r>
            <a:rPr lang="ru-RU" sz="700" b="1" dirty="0" err="1" smtClean="0"/>
            <a:t>К.Насыйри</a:t>
          </a:r>
          <a:r>
            <a:rPr lang="ru-RU" sz="700" b="1" dirty="0" smtClean="0"/>
            <a:t>) </a:t>
          </a:r>
          <a:endParaRPr lang="ru-RU" sz="700" dirty="0" smtClean="0"/>
        </a:p>
        <a:p>
          <a:r>
            <a:rPr lang="ru-RU" sz="700" b="1" dirty="0" smtClean="0"/>
            <a:t>2016 г. – 2</a:t>
          </a:r>
          <a:r>
            <a:rPr lang="ru-RU" sz="700" dirty="0" smtClean="0"/>
            <a:t>( «Учитель-мастер»)</a:t>
          </a:r>
          <a:endParaRPr lang="ru-RU" sz="700" dirty="0"/>
        </a:p>
      </dgm:t>
    </dgm:pt>
    <dgm:pt modelId="{8CC11B39-D125-43D3-8C89-FCBB22AFE7C2}" type="parTrans" cxnId="{047742EC-292B-4041-9E09-E9E2F105D782}">
      <dgm:prSet/>
      <dgm:spPr/>
      <dgm:t>
        <a:bodyPr/>
        <a:lstStyle/>
        <a:p>
          <a:endParaRPr lang="ru-RU"/>
        </a:p>
      </dgm:t>
    </dgm:pt>
    <dgm:pt modelId="{B33A8AF9-8431-49E5-91B9-0444B913F9A2}" type="sibTrans" cxnId="{047742EC-292B-4041-9E09-E9E2F105D782}">
      <dgm:prSet/>
      <dgm:spPr/>
      <dgm:t>
        <a:bodyPr/>
        <a:lstStyle/>
        <a:p>
          <a:endParaRPr lang="ru-RU"/>
        </a:p>
      </dgm:t>
    </dgm:pt>
    <dgm:pt modelId="{6983E780-0CCC-4E96-80B1-1432C13F6662}">
      <dgm:prSet phldrT="[Текст]"/>
      <dgm:spPr/>
      <dgm:t>
        <a:bodyPr/>
        <a:lstStyle/>
        <a:p>
          <a:r>
            <a:rPr lang="ru-RU" dirty="0" smtClean="0"/>
            <a:t>Количество победителей, </a:t>
          </a:r>
        </a:p>
        <a:p>
          <a:r>
            <a:rPr lang="ru-RU" dirty="0" smtClean="0"/>
            <a:t>призеров  </a:t>
          </a:r>
        </a:p>
        <a:p>
          <a:r>
            <a:rPr lang="ru-RU" dirty="0" smtClean="0"/>
            <a:t>республиканского, </a:t>
          </a:r>
        </a:p>
        <a:p>
          <a:r>
            <a:rPr lang="ru-RU" dirty="0" smtClean="0"/>
            <a:t>регионального этапов </a:t>
          </a:r>
        </a:p>
        <a:p>
          <a:r>
            <a:rPr lang="ru-RU" dirty="0" smtClean="0"/>
            <a:t>всероссийской олимпиады:</a:t>
          </a:r>
        </a:p>
        <a:p>
          <a:r>
            <a:rPr lang="ru-RU" b="1" dirty="0" smtClean="0"/>
            <a:t>2015 г. – 15</a:t>
          </a:r>
        </a:p>
        <a:p>
          <a:r>
            <a:rPr lang="ru-RU" b="1" dirty="0" smtClean="0"/>
            <a:t>2016 г. – 18</a:t>
          </a:r>
          <a:endParaRPr lang="ru-RU" dirty="0"/>
        </a:p>
      </dgm:t>
    </dgm:pt>
    <dgm:pt modelId="{8A5483E7-363D-434E-8C98-A36AEAA377CC}" type="parTrans" cxnId="{11F7601B-6C5E-47A4-A349-38621E8469E7}">
      <dgm:prSet/>
      <dgm:spPr/>
      <dgm:t>
        <a:bodyPr/>
        <a:lstStyle/>
        <a:p>
          <a:endParaRPr lang="ru-RU"/>
        </a:p>
      </dgm:t>
    </dgm:pt>
    <dgm:pt modelId="{02F6EB49-7CD2-4137-B749-7EC142BDCB2B}" type="sibTrans" cxnId="{11F7601B-6C5E-47A4-A349-38621E8469E7}">
      <dgm:prSet/>
      <dgm:spPr/>
      <dgm:t>
        <a:bodyPr/>
        <a:lstStyle/>
        <a:p>
          <a:endParaRPr lang="ru-RU"/>
        </a:p>
      </dgm:t>
    </dgm:pt>
    <dgm:pt modelId="{F9E8BEF5-9283-4FFA-B8EA-B87F8F2B1EE9}">
      <dgm:prSet custT="1"/>
      <dgm:spPr/>
      <dgm:t>
        <a:bodyPr/>
        <a:lstStyle/>
        <a:p>
          <a:r>
            <a:rPr lang="ru-RU" sz="1400" dirty="0" smtClean="0"/>
            <a:t>Доля выпускников, получивших 80 и более баллов  - 6  чел</a:t>
          </a:r>
          <a:endParaRPr lang="ru-RU" sz="1400" dirty="0"/>
        </a:p>
      </dgm:t>
    </dgm:pt>
    <dgm:pt modelId="{D437B568-3DCE-4784-A66B-B1E4F370BA81}" type="parTrans" cxnId="{AFECCE51-4653-464A-8AAE-A2C96E99D633}">
      <dgm:prSet/>
      <dgm:spPr/>
      <dgm:t>
        <a:bodyPr/>
        <a:lstStyle/>
        <a:p>
          <a:endParaRPr lang="ru-RU"/>
        </a:p>
      </dgm:t>
    </dgm:pt>
    <dgm:pt modelId="{FF81F7BD-E0E4-43C9-9C24-B2E3B0F59152}" type="sibTrans" cxnId="{AFECCE51-4653-464A-8AAE-A2C96E99D633}">
      <dgm:prSet/>
      <dgm:spPr/>
      <dgm:t>
        <a:bodyPr/>
        <a:lstStyle/>
        <a:p>
          <a:endParaRPr lang="ru-RU"/>
        </a:p>
      </dgm:t>
    </dgm:pt>
    <dgm:pt modelId="{85439844-7172-4006-943D-B9C5AD660399}">
      <dgm:prSet custT="1"/>
      <dgm:spPr/>
      <dgm:t>
        <a:bodyPr/>
        <a:lstStyle/>
        <a:p>
          <a:r>
            <a:rPr lang="ru-RU" sz="1100" dirty="0" smtClean="0"/>
            <a:t>Доля </a:t>
          </a:r>
          <a:r>
            <a:rPr lang="ru-RU" sz="1100" dirty="0" err="1" smtClean="0"/>
            <a:t>пед</a:t>
          </a:r>
          <a:r>
            <a:rPr lang="ru-RU" sz="1100" dirty="0" smtClean="0"/>
            <a:t> работников с высшей и первой кв. кат. – 73%</a:t>
          </a:r>
          <a:endParaRPr lang="ru-RU" sz="1100" dirty="0"/>
        </a:p>
      </dgm:t>
    </dgm:pt>
    <dgm:pt modelId="{82DA4B5C-2274-483A-8760-464520C1EEEF}" type="parTrans" cxnId="{9848179F-9AF2-43A8-B5D6-10340A708734}">
      <dgm:prSet/>
      <dgm:spPr/>
      <dgm:t>
        <a:bodyPr/>
        <a:lstStyle/>
        <a:p>
          <a:endParaRPr lang="ru-RU"/>
        </a:p>
      </dgm:t>
    </dgm:pt>
    <dgm:pt modelId="{0F0EEB1A-70AF-45BD-B3CD-DF79481FC1E3}" type="sibTrans" cxnId="{9848179F-9AF2-43A8-B5D6-10340A708734}">
      <dgm:prSet/>
      <dgm:spPr/>
      <dgm:t>
        <a:bodyPr/>
        <a:lstStyle/>
        <a:p>
          <a:endParaRPr lang="ru-RU"/>
        </a:p>
      </dgm:t>
    </dgm:pt>
    <dgm:pt modelId="{074B2B50-DE0E-4221-85C7-50B111A43FF7}" type="pres">
      <dgm:prSet presAssocID="{6FE96E5D-863B-4798-BD55-7F82F2211F9B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D56F0104-1391-46AD-B47B-6AA84BEDBC33}" type="pres">
      <dgm:prSet presAssocID="{CBE3A321-82ED-402B-B981-EF2D202ED6F1}" presName="Name5" presStyleLbl="vennNode1" presStyleIdx="0" presStyleCnt="6" custScaleY="224531" custLinFactX="63969" custLinFactNeighborX="100000" custLinFactNeighborY="624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13DEA29-E6B0-4483-93BF-7C86B6A8C75D}" type="pres">
      <dgm:prSet presAssocID="{E32286C0-AAD9-457C-96A6-1F83FBF63D6A}" presName="space" presStyleCnt="0"/>
      <dgm:spPr/>
    </dgm:pt>
    <dgm:pt modelId="{DD1A319A-A42B-4D7B-8BE9-B7CD52764AF3}" type="pres">
      <dgm:prSet presAssocID="{F9E8BEF5-9283-4FFA-B8EA-B87F8F2B1EE9}" presName="Name5" presStyleLbl="vennNode1" presStyleIdx="1" presStyleCnt="6" custScaleY="225531" custLinFactX="-60061" custLinFactNeighborX="-100000" custLinFactNeighborY="-8528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5C555DF-214E-4F97-AE00-694BC1C9C3F1}" type="pres">
      <dgm:prSet presAssocID="{FF81F7BD-E0E4-43C9-9C24-B2E3B0F59152}" presName="space" presStyleCnt="0"/>
      <dgm:spPr/>
    </dgm:pt>
    <dgm:pt modelId="{6412C16D-7103-4773-862B-419D62F2E695}" type="pres">
      <dgm:prSet presAssocID="{98A29B27-DCD4-421B-A16F-B3FF613AA046}" presName="Name5" presStyleLbl="vennNode1" presStyleIdx="2" presStyleCnt="6" custScaleY="220029" custLinFactNeighborX="-20112" custLinFactNeighborY="-5202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B5520E6-A09F-45CC-9384-F87ECF257010}" type="pres">
      <dgm:prSet presAssocID="{DF53BAE0-0693-4A27-989B-1272E56550FF}" presName="space" presStyleCnt="0"/>
      <dgm:spPr/>
    </dgm:pt>
    <dgm:pt modelId="{C6556256-F240-4B8F-99D0-79A8BA41827E}" type="pres">
      <dgm:prSet presAssocID="{91961B09-E272-43CA-BC69-1C407B85AB0B}" presName="Name5" presStyleLbl="vennNode1" presStyleIdx="3" presStyleCnt="6" custScaleY="218529" custLinFactNeighborX="7539" custLinFactNeighborY="-76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EC6AD3A-DFF9-44E1-A9D2-7B4D57193490}" type="pres">
      <dgm:prSet presAssocID="{B33A8AF9-8431-49E5-91B9-0444B913F9A2}" presName="space" presStyleCnt="0"/>
      <dgm:spPr/>
    </dgm:pt>
    <dgm:pt modelId="{CFF34670-279C-4542-B0BF-3A0FB7EBC7FA}" type="pres">
      <dgm:prSet presAssocID="{6983E780-0CCC-4E96-80B1-1432C13F6662}" presName="Name5" presStyleLbl="vennNode1" presStyleIdx="4" presStyleCnt="6" custScaleY="220053" custLinFactNeighborX="-19914" custLinFactNeighborY="-6801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3D1F80B-FF7A-4769-9E39-D602D8E63EEA}" type="pres">
      <dgm:prSet presAssocID="{02F6EB49-7CD2-4137-B749-7EC142BDCB2B}" presName="space" presStyleCnt="0"/>
      <dgm:spPr/>
    </dgm:pt>
    <dgm:pt modelId="{6D6C1E35-9B68-4504-BAE2-708483F180D5}" type="pres">
      <dgm:prSet presAssocID="{85439844-7172-4006-943D-B9C5AD660399}" presName="Name5" presStyleLbl="vennNode1" presStyleIdx="5" presStyleCnt="6" custScaleY="244035" custLinFactNeighborX="306" custLinFactNeighborY="-1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11F7601B-6C5E-47A4-A349-38621E8469E7}" srcId="{6FE96E5D-863B-4798-BD55-7F82F2211F9B}" destId="{6983E780-0CCC-4E96-80B1-1432C13F6662}" srcOrd="4" destOrd="0" parTransId="{8A5483E7-363D-434E-8C98-A36AEAA377CC}" sibTransId="{02F6EB49-7CD2-4137-B749-7EC142BDCB2B}"/>
    <dgm:cxn modelId="{474ABFEF-6B9B-4460-A4FC-258EB28C8623}" srcId="{6FE96E5D-863B-4798-BD55-7F82F2211F9B}" destId="{CBE3A321-82ED-402B-B981-EF2D202ED6F1}" srcOrd="0" destOrd="0" parTransId="{BFCC2184-DF5E-4243-BDA3-C4FC7DAA19C3}" sibTransId="{E32286C0-AAD9-457C-96A6-1F83FBF63D6A}"/>
    <dgm:cxn modelId="{047742EC-292B-4041-9E09-E9E2F105D782}" srcId="{6FE96E5D-863B-4798-BD55-7F82F2211F9B}" destId="{91961B09-E272-43CA-BC69-1C407B85AB0B}" srcOrd="3" destOrd="0" parTransId="{8CC11B39-D125-43D3-8C89-FCBB22AFE7C2}" sibTransId="{B33A8AF9-8431-49E5-91B9-0444B913F9A2}"/>
    <dgm:cxn modelId="{ABEAD970-EFF6-4C92-959C-B382DD0BDE0B}" type="presOf" srcId="{6FE96E5D-863B-4798-BD55-7F82F2211F9B}" destId="{074B2B50-DE0E-4221-85C7-50B111A43FF7}" srcOrd="0" destOrd="0" presId="urn:microsoft.com/office/officeart/2005/8/layout/venn3"/>
    <dgm:cxn modelId="{21476136-F563-455C-A826-A35E34E47803}" srcId="{6FE96E5D-863B-4798-BD55-7F82F2211F9B}" destId="{98A29B27-DCD4-421B-A16F-B3FF613AA046}" srcOrd="2" destOrd="0" parTransId="{41AF668B-FAD9-4DBA-B667-384D24CC2451}" sibTransId="{DF53BAE0-0693-4A27-989B-1272E56550FF}"/>
    <dgm:cxn modelId="{AB43507E-16F8-4324-89E0-2862E9F002B9}" type="presOf" srcId="{91961B09-E272-43CA-BC69-1C407B85AB0B}" destId="{C6556256-F240-4B8F-99D0-79A8BA41827E}" srcOrd="0" destOrd="0" presId="urn:microsoft.com/office/officeart/2005/8/layout/venn3"/>
    <dgm:cxn modelId="{9848179F-9AF2-43A8-B5D6-10340A708734}" srcId="{6FE96E5D-863B-4798-BD55-7F82F2211F9B}" destId="{85439844-7172-4006-943D-B9C5AD660399}" srcOrd="5" destOrd="0" parTransId="{82DA4B5C-2274-483A-8760-464520C1EEEF}" sibTransId="{0F0EEB1A-70AF-45BD-B3CD-DF79481FC1E3}"/>
    <dgm:cxn modelId="{AFECCE51-4653-464A-8AAE-A2C96E99D633}" srcId="{6FE96E5D-863B-4798-BD55-7F82F2211F9B}" destId="{F9E8BEF5-9283-4FFA-B8EA-B87F8F2B1EE9}" srcOrd="1" destOrd="0" parTransId="{D437B568-3DCE-4784-A66B-B1E4F370BA81}" sibTransId="{FF81F7BD-E0E4-43C9-9C24-B2E3B0F59152}"/>
    <dgm:cxn modelId="{67116C0C-FABA-4BFE-BD08-D4A0FD4BC067}" type="presOf" srcId="{85439844-7172-4006-943D-B9C5AD660399}" destId="{6D6C1E35-9B68-4504-BAE2-708483F180D5}" srcOrd="0" destOrd="0" presId="urn:microsoft.com/office/officeart/2005/8/layout/venn3"/>
    <dgm:cxn modelId="{CD59AA16-217F-4B6B-89FD-F8319D8346B1}" type="presOf" srcId="{F9E8BEF5-9283-4FFA-B8EA-B87F8F2B1EE9}" destId="{DD1A319A-A42B-4D7B-8BE9-B7CD52764AF3}" srcOrd="0" destOrd="0" presId="urn:microsoft.com/office/officeart/2005/8/layout/venn3"/>
    <dgm:cxn modelId="{EAE47C01-FB51-4CA6-A87C-DA9C54E023A7}" type="presOf" srcId="{98A29B27-DCD4-421B-A16F-B3FF613AA046}" destId="{6412C16D-7103-4773-862B-419D62F2E695}" srcOrd="0" destOrd="0" presId="urn:microsoft.com/office/officeart/2005/8/layout/venn3"/>
    <dgm:cxn modelId="{650D684F-7CC0-44A7-BACA-49A91474EBB5}" type="presOf" srcId="{6983E780-0CCC-4E96-80B1-1432C13F6662}" destId="{CFF34670-279C-4542-B0BF-3A0FB7EBC7FA}" srcOrd="0" destOrd="0" presId="urn:microsoft.com/office/officeart/2005/8/layout/venn3"/>
    <dgm:cxn modelId="{8894D7B9-4488-4850-A2E2-231C55A47A3C}" type="presOf" srcId="{CBE3A321-82ED-402B-B981-EF2D202ED6F1}" destId="{D56F0104-1391-46AD-B47B-6AA84BEDBC33}" srcOrd="0" destOrd="0" presId="urn:microsoft.com/office/officeart/2005/8/layout/venn3"/>
    <dgm:cxn modelId="{53EF9C48-CE2B-4987-9316-B12AEB0821C6}" type="presParOf" srcId="{074B2B50-DE0E-4221-85C7-50B111A43FF7}" destId="{D56F0104-1391-46AD-B47B-6AA84BEDBC33}" srcOrd="0" destOrd="0" presId="urn:microsoft.com/office/officeart/2005/8/layout/venn3"/>
    <dgm:cxn modelId="{E7B4FC08-56EF-4CCA-BF94-8A42F591F2EB}" type="presParOf" srcId="{074B2B50-DE0E-4221-85C7-50B111A43FF7}" destId="{C13DEA29-E6B0-4483-93BF-7C86B6A8C75D}" srcOrd="1" destOrd="0" presId="urn:microsoft.com/office/officeart/2005/8/layout/venn3"/>
    <dgm:cxn modelId="{BCDAFD36-23D0-4A47-9186-259797207B73}" type="presParOf" srcId="{074B2B50-DE0E-4221-85C7-50B111A43FF7}" destId="{DD1A319A-A42B-4D7B-8BE9-B7CD52764AF3}" srcOrd="2" destOrd="0" presId="urn:microsoft.com/office/officeart/2005/8/layout/venn3"/>
    <dgm:cxn modelId="{1C6C256B-E8D1-4098-989D-5D493F65C28B}" type="presParOf" srcId="{074B2B50-DE0E-4221-85C7-50B111A43FF7}" destId="{E5C555DF-214E-4F97-AE00-694BC1C9C3F1}" srcOrd="3" destOrd="0" presId="urn:microsoft.com/office/officeart/2005/8/layout/venn3"/>
    <dgm:cxn modelId="{1B77E00C-BC33-40BB-A9BB-A8F1BDFE309C}" type="presParOf" srcId="{074B2B50-DE0E-4221-85C7-50B111A43FF7}" destId="{6412C16D-7103-4773-862B-419D62F2E695}" srcOrd="4" destOrd="0" presId="urn:microsoft.com/office/officeart/2005/8/layout/venn3"/>
    <dgm:cxn modelId="{48298F65-CF65-4726-BDFE-775B0765092E}" type="presParOf" srcId="{074B2B50-DE0E-4221-85C7-50B111A43FF7}" destId="{7B5520E6-A09F-45CC-9384-F87ECF257010}" srcOrd="5" destOrd="0" presId="urn:microsoft.com/office/officeart/2005/8/layout/venn3"/>
    <dgm:cxn modelId="{EE2343CB-BB06-42A9-8CB2-64FD3E155C2B}" type="presParOf" srcId="{074B2B50-DE0E-4221-85C7-50B111A43FF7}" destId="{C6556256-F240-4B8F-99D0-79A8BA41827E}" srcOrd="6" destOrd="0" presId="urn:microsoft.com/office/officeart/2005/8/layout/venn3"/>
    <dgm:cxn modelId="{725A4C74-A457-4EC4-BA80-871F6D3A6324}" type="presParOf" srcId="{074B2B50-DE0E-4221-85C7-50B111A43FF7}" destId="{4EC6AD3A-DFF9-44E1-A9D2-7B4D57193490}" srcOrd="7" destOrd="0" presId="urn:microsoft.com/office/officeart/2005/8/layout/venn3"/>
    <dgm:cxn modelId="{736CFBAC-B61D-4AD1-BBF3-5AE374DE66D4}" type="presParOf" srcId="{074B2B50-DE0E-4221-85C7-50B111A43FF7}" destId="{CFF34670-279C-4542-B0BF-3A0FB7EBC7FA}" srcOrd="8" destOrd="0" presId="urn:microsoft.com/office/officeart/2005/8/layout/venn3"/>
    <dgm:cxn modelId="{82D11364-4802-421D-BAFA-82129ADF069C}" type="presParOf" srcId="{074B2B50-DE0E-4221-85C7-50B111A43FF7}" destId="{13D1F80B-FF7A-4769-9E39-D602D8E63EEA}" srcOrd="9" destOrd="0" presId="urn:microsoft.com/office/officeart/2005/8/layout/venn3"/>
    <dgm:cxn modelId="{C01CAEFA-1346-4565-AD18-9057F02DEF63}" type="presParOf" srcId="{074B2B50-DE0E-4221-85C7-50B111A43FF7}" destId="{6D6C1E35-9B68-4504-BAE2-708483F180D5}" srcOrd="10" destOrd="0" presId="urn:microsoft.com/office/officeart/2005/8/layout/venn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56F0104-1391-46AD-B47B-6AA84BEDBC33}">
      <dsp:nvSpPr>
        <dsp:cNvPr id="0" name=""/>
        <dsp:cNvSpPr/>
      </dsp:nvSpPr>
      <dsp:spPr>
        <a:xfrm>
          <a:off x="1500362" y="928695"/>
          <a:ext cx="1785507" cy="4009018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98262" tIns="13970" rIns="98262" bIns="1397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kern="1200" dirty="0" smtClean="0"/>
            <a:t>Охват обучающихся изучением национального языка:</a:t>
          </a: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b="1" kern="1200" dirty="0" smtClean="0"/>
            <a:t>2016 г. – 100%</a:t>
          </a: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b="1" kern="1200" dirty="0" smtClean="0"/>
            <a:t>2017г. – 100%</a:t>
          </a:r>
          <a:endParaRPr lang="ru-RU" sz="1100" kern="1200" dirty="0"/>
        </a:p>
      </dsp:txBody>
      <dsp:txXfrm>
        <a:off x="1761843" y="1515802"/>
        <a:ext cx="1262545" cy="2834804"/>
      </dsp:txXfrm>
    </dsp:sp>
    <dsp:sp modelId="{DD1A319A-A42B-4D7B-8BE9-B7CD52764AF3}">
      <dsp:nvSpPr>
        <dsp:cNvPr id="0" name=""/>
        <dsp:cNvSpPr/>
      </dsp:nvSpPr>
      <dsp:spPr>
        <a:xfrm>
          <a:off x="0" y="0"/>
          <a:ext cx="1785507" cy="4026873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98262" tIns="17780" rIns="98262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Доля выпускников, получивших 80 и более баллов  - 6  чел</a:t>
          </a:r>
          <a:endParaRPr lang="ru-RU" sz="1400" kern="1200" dirty="0"/>
        </a:p>
      </dsp:txBody>
      <dsp:txXfrm>
        <a:off x="261481" y="589722"/>
        <a:ext cx="1262545" cy="2847429"/>
      </dsp:txXfrm>
    </dsp:sp>
    <dsp:sp modelId="{6412C16D-7103-4773-862B-419D62F2E695}">
      <dsp:nvSpPr>
        <dsp:cNvPr id="0" name=""/>
        <dsp:cNvSpPr/>
      </dsp:nvSpPr>
      <dsp:spPr>
        <a:xfrm>
          <a:off x="2786081" y="0"/>
          <a:ext cx="1785507" cy="3928634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98262" tIns="12700" rIns="98262" bIns="127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kern="1200" dirty="0" smtClean="0"/>
            <a:t>Единое республиканское тестирование, % выполнения</a:t>
          </a:r>
        </a:p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b="1" kern="1200" dirty="0" smtClean="0"/>
            <a:t>2016 г. – 80</a:t>
          </a:r>
        </a:p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b="1" kern="1200" dirty="0" smtClean="0"/>
            <a:t>2017 г. – 90,6  </a:t>
          </a:r>
          <a:endParaRPr lang="ru-RU" sz="1000" kern="1200" dirty="0"/>
        </a:p>
      </dsp:txBody>
      <dsp:txXfrm>
        <a:off x="3047562" y="575335"/>
        <a:ext cx="1262545" cy="2777964"/>
      </dsp:txXfrm>
    </dsp:sp>
    <dsp:sp modelId="{C6556256-F240-4B8F-99D0-79A8BA41827E}">
      <dsp:nvSpPr>
        <dsp:cNvPr id="0" name=""/>
        <dsp:cNvSpPr/>
      </dsp:nvSpPr>
      <dsp:spPr>
        <a:xfrm>
          <a:off x="4313230" y="857257"/>
          <a:ext cx="1785507" cy="3901851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98262" tIns="8890" rIns="98262" bIns="889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700" kern="1200" dirty="0" smtClean="0"/>
            <a:t>Количество педагогических работников, получивших гранты, победители, призеры конкурсов профессионального мастерства:</a:t>
          </a:r>
        </a:p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700" b="1" kern="1200" dirty="0" smtClean="0"/>
            <a:t>2015 г. – 3 («Наш лучший учитель» ), 1 (Лауреат им. </a:t>
          </a:r>
          <a:r>
            <a:rPr lang="ru-RU" sz="700" b="1" kern="1200" dirty="0" err="1" smtClean="0"/>
            <a:t>К.Насыйри</a:t>
          </a:r>
          <a:r>
            <a:rPr lang="ru-RU" sz="700" b="1" kern="1200" dirty="0" smtClean="0"/>
            <a:t>) </a:t>
          </a:r>
          <a:endParaRPr lang="ru-RU" sz="700" kern="1200" dirty="0" smtClean="0"/>
        </a:p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700" b="1" kern="1200" dirty="0" smtClean="0"/>
            <a:t>2016 г. – 2</a:t>
          </a:r>
          <a:r>
            <a:rPr lang="ru-RU" sz="700" kern="1200" dirty="0" smtClean="0"/>
            <a:t>( «Учитель-мастер»)</a:t>
          </a:r>
          <a:endParaRPr lang="ru-RU" sz="700" kern="1200" dirty="0"/>
        </a:p>
      </dsp:txBody>
      <dsp:txXfrm>
        <a:off x="4574711" y="1428670"/>
        <a:ext cx="1262545" cy="2759025"/>
      </dsp:txXfrm>
    </dsp:sp>
    <dsp:sp modelId="{CFF34670-279C-4542-B0BF-3A0FB7EBC7FA}">
      <dsp:nvSpPr>
        <dsp:cNvPr id="0" name=""/>
        <dsp:cNvSpPr/>
      </dsp:nvSpPr>
      <dsp:spPr>
        <a:xfrm>
          <a:off x="5643601" y="0"/>
          <a:ext cx="1785507" cy="3929062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98262" tIns="12700" rIns="98262" bIns="127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kern="1200" dirty="0" smtClean="0"/>
            <a:t>Количество победителей, </a:t>
          </a:r>
        </a:p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kern="1200" dirty="0" smtClean="0"/>
            <a:t>призеров  </a:t>
          </a:r>
        </a:p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kern="1200" dirty="0" smtClean="0"/>
            <a:t>республиканского, </a:t>
          </a:r>
        </a:p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kern="1200" dirty="0" smtClean="0"/>
            <a:t>регионального этапов </a:t>
          </a:r>
        </a:p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kern="1200" dirty="0" smtClean="0"/>
            <a:t>всероссийской олимпиады:</a:t>
          </a:r>
        </a:p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b="1" kern="1200" dirty="0" smtClean="0"/>
            <a:t>2015 г. – 15</a:t>
          </a:r>
        </a:p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b="1" kern="1200" dirty="0" smtClean="0"/>
            <a:t>2016 г. – 18</a:t>
          </a:r>
          <a:endParaRPr lang="ru-RU" sz="1000" kern="1200" dirty="0"/>
        </a:p>
      </dsp:txBody>
      <dsp:txXfrm>
        <a:off x="5905082" y="575398"/>
        <a:ext cx="1262545" cy="2778266"/>
      </dsp:txXfrm>
    </dsp:sp>
    <dsp:sp modelId="{6D6C1E35-9B68-4504-BAE2-708483F180D5}">
      <dsp:nvSpPr>
        <dsp:cNvPr id="0" name=""/>
        <dsp:cNvSpPr/>
      </dsp:nvSpPr>
      <dsp:spPr>
        <a:xfrm>
          <a:off x="7144210" y="642943"/>
          <a:ext cx="1785507" cy="4357263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98262" tIns="13970" rIns="98262" bIns="1397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kern="1200" dirty="0" smtClean="0"/>
            <a:t>Доля </a:t>
          </a:r>
          <a:r>
            <a:rPr lang="ru-RU" sz="1100" kern="1200" dirty="0" err="1" smtClean="0"/>
            <a:t>пед</a:t>
          </a:r>
          <a:r>
            <a:rPr lang="ru-RU" sz="1100" kern="1200" dirty="0" smtClean="0"/>
            <a:t> работников с высшей и первой кв. кат. – 73%</a:t>
          </a:r>
          <a:endParaRPr lang="ru-RU" sz="1100" kern="1200" dirty="0"/>
        </a:p>
      </dsp:txBody>
      <dsp:txXfrm>
        <a:off x="7405691" y="1281049"/>
        <a:ext cx="1262545" cy="308105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enn3">
  <dgm:title val=""/>
  <dgm:desc val=""/>
  <dgm:catLst>
    <dgm:cat type="relationship" pri="2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>
          <dgm:param type="fallback" val="2D"/>
        </dgm:alg>
      </dgm:if>
      <dgm:else name="Name3">
        <dgm:alg type="lin">
          <dgm:param type="fallback" val="2D"/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refType="w" refFor="ch" refPtType="node"/>
      <dgm:constr type="w" for="ch" forName="space" refType="w" refFor="ch" refPtType="node" fact="-0.2"/>
      <dgm:constr type="primFontSz" for="ch" ptType="node" op="equ" val="65"/>
    </dgm:constrLst>
    <dgm:ruleLst/>
    <dgm:forEach name="Name4" axis="ch" ptType="node">
      <dgm:layoutNode name="Name5" styleLbl="vennNode1">
        <dgm:varLst>
          <dgm:bulletEnabled val="1"/>
        </dgm:varLst>
        <dgm:alg type="tx">
          <dgm:param type="txAnchorVertCh" val="mid"/>
          <dgm:param type="txAnchorHorzCh" val="ctr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tMarg" refType="primFontSz" fact="0.1"/>
          <dgm:constr type="bMarg" refType="primFontSz" fact="0.1"/>
          <dgm:constr type="lMarg" refType="w" fact="0.156"/>
          <dgm:constr type="rMarg" refType="w" fact="0.156"/>
        </dgm:constrLst>
        <dgm:ruleLst>
          <dgm:rule type="primFontSz" val="5" fact="NaN" max="NaN"/>
        </dgm:ruleLst>
      </dgm:layoutNode>
      <dgm:forEach name="Name6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#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61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331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126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1127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27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A2DD5B00-E197-4AE1-B861-E14DF36EEAD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799942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9698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smtClean="0"/>
          </a:p>
        </p:txBody>
      </p:sp>
      <p:sp>
        <p:nvSpPr>
          <p:cNvPr id="29699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03C9637-F02F-4D26-BC53-4A87587C9962}" type="slidenum">
              <a:rPr lang="ru-RU" smtClean="0"/>
              <a:pPr/>
              <a:t>21</a:t>
            </a:fld>
            <a:endParaRPr lang="ru-RU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ый треугольник 3"/>
          <p:cNvSpPr/>
          <p:nvPr/>
        </p:nvSpPr>
        <p:spPr>
          <a:xfrm>
            <a:off x="0" y="4664075"/>
            <a:ext cx="9150350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grpSp>
        <p:nvGrpSpPr>
          <p:cNvPr id="5" name="Группа 15"/>
          <p:cNvGrpSpPr>
            <a:grpSpLocks/>
          </p:cNvGrpSpPr>
          <p:nvPr/>
        </p:nvGrpSpPr>
        <p:grpSpPr bwMode="auto">
          <a:xfrm>
            <a:off x="-3175" y="4953000"/>
            <a:ext cx="9147175" cy="1911350"/>
            <a:chOff x="-3765" y="4832896"/>
            <a:chExt cx="9147765" cy="2032192"/>
          </a:xfrm>
        </p:grpSpPr>
        <p:sp>
          <p:nvSpPr>
            <p:cNvPr id="6" name="Полилиния 5"/>
            <p:cNvSpPr>
              <a:spLocks/>
            </p:cNvSpPr>
            <p:nvPr/>
          </p:nvSpPr>
          <p:spPr bwMode="auto">
            <a:xfrm>
              <a:off x="1687032" y="4832896"/>
              <a:ext cx="7456968" cy="51817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>
              <a:extLst/>
            </a:lstStyle>
            <a:p>
              <a:pPr>
                <a:defRPr/>
              </a:pPr>
              <a:endParaRPr lang="en-US"/>
            </a:p>
          </p:txBody>
        </p:sp>
        <p:sp>
          <p:nvSpPr>
            <p:cNvPr id="7" name="Полилиния 6"/>
            <p:cNvSpPr>
              <a:spLocks/>
            </p:cNvSpPr>
            <p:nvPr/>
          </p:nvSpPr>
          <p:spPr bwMode="auto">
            <a:xfrm>
              <a:off x="35926" y="5135025"/>
              <a:ext cx="9108074" cy="838869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>
              <a:extLst/>
            </a:lstStyle>
            <a:p>
              <a:pPr>
                <a:defRPr/>
              </a:pPr>
              <a:endParaRPr lang="en-US"/>
            </a:p>
          </p:txBody>
        </p:sp>
        <p:sp>
          <p:nvSpPr>
            <p:cNvPr id="8" name="Полилиния 7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extLst/>
            </a:lstStyle>
            <a:p>
              <a:pPr algn="ctr">
                <a:defRPr/>
              </a:pPr>
              <a:endParaRPr lang="en-US"/>
            </a:p>
          </p:txBody>
        </p:sp>
        <p:cxnSp>
          <p:nvCxnSpPr>
            <p:cNvPr id="10" name="Прямая соединительная линия 9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anchor="b"/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11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12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13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fld id="{60A1C145-65E5-4E02-BC06-4A2C6C3BC95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circl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66AB6A-143E-4B17-B633-B7A1CC8927C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circl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74B123-E221-42E7-B4E3-B87ADB35C0C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circl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3F24D8-C1AE-4301-8951-FF46810DA6F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circl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ашивка 3"/>
          <p:cNvSpPr/>
          <p:nvPr/>
        </p:nvSpPr>
        <p:spPr>
          <a:xfrm>
            <a:off x="3636963" y="3005138"/>
            <a:ext cx="182562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5" name="Нашивка 4"/>
          <p:cNvSpPr/>
          <p:nvPr/>
        </p:nvSpPr>
        <p:spPr>
          <a:xfrm>
            <a:off x="3449638" y="3005138"/>
            <a:ext cx="18415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anchor="b"/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7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80AD652D-8FB9-41EA-9069-9809B382026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med">
    <p:circl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4AB17FEF-1514-4991-B229-5484D562805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med">
    <p:circl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/>
          <a:lstStyle>
            <a:lvl1pPr>
              <a:defRPr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BA2AEED8-8FA1-4485-97A2-CA8E7464FB1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med">
    <p:circl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C1571C8A-7380-4543-AFAE-6E0ADAD5DCC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med">
    <p:circl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2E9EC6-DB36-47E7-B056-D04820CCE2B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circl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E488BD27-72C9-409A-9169-A4FBC7C5C27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med">
    <p:circl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олилиния 4"/>
          <p:cNvSpPr>
            <a:spLocks/>
          </p:cNvSpPr>
          <p:nvPr/>
        </p:nvSpPr>
        <p:spPr bwMode="auto">
          <a:xfrm>
            <a:off x="715963" y="5002213"/>
            <a:ext cx="3802062" cy="1443037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6" name="Полилиния 5"/>
          <p:cNvSpPr>
            <a:spLocks/>
          </p:cNvSpPr>
          <p:nvPr/>
        </p:nvSpPr>
        <p:spPr bwMode="auto">
          <a:xfrm>
            <a:off x="-53975" y="5784850"/>
            <a:ext cx="380206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7" name="Прямоугольный треугольник 6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Нашивка 8"/>
          <p:cNvSpPr/>
          <p:nvPr/>
        </p:nvSpPr>
        <p:spPr>
          <a:xfrm>
            <a:off x="8664575" y="4987925"/>
            <a:ext cx="182563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10" name="Нашивка 9"/>
          <p:cNvSpPr/>
          <p:nvPr/>
        </p:nvSpPr>
        <p:spPr>
          <a:xfrm>
            <a:off x="8477250" y="4987925"/>
            <a:ext cx="182563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tIns="0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extLst/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1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12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13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fld id="{007C45F5-43B5-4701-B195-9C7EEE485D2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med">
    <p:circl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715963" y="5002213"/>
            <a:ext cx="3802062" cy="1443037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-53975" y="5784850"/>
            <a:ext cx="380206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33" name="Текст 29"/>
          <p:cNvSpPr>
            <a:spLocks noGrp="1"/>
          </p:cNvSpPr>
          <p:nvPr>
            <p:ph type="body" idx="1"/>
          </p:nvPr>
        </p:nvSpPr>
        <p:spPr bwMode="auto">
          <a:xfrm>
            <a:off x="457200" y="1481138"/>
            <a:ext cx="8229600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825" y="6408738"/>
            <a:ext cx="1919288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79913" y="6408738"/>
            <a:ext cx="2351087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113" y="6408738"/>
            <a:ext cx="366712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fld id="{2F2AAFD3-14EB-4570-B48F-23C1DA66D96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0" r:id="rId1"/>
    <p:sldLayoutId id="2147483776" r:id="rId2"/>
    <p:sldLayoutId id="2147483781" r:id="rId3"/>
    <p:sldLayoutId id="2147483782" r:id="rId4"/>
    <p:sldLayoutId id="2147483783" r:id="rId5"/>
    <p:sldLayoutId id="2147483784" r:id="rId6"/>
    <p:sldLayoutId id="2147483777" r:id="rId7"/>
    <p:sldLayoutId id="2147483785" r:id="rId8"/>
    <p:sldLayoutId id="2147483786" r:id="rId9"/>
    <p:sldLayoutId id="2147483778" r:id="rId10"/>
    <p:sldLayoutId id="2147483779" r:id="rId11"/>
  </p:sldLayoutIdLst>
  <p:transition spd="med">
    <p:circle/>
  </p:transition>
  <p:timing>
    <p:tnLst>
      <p:par>
        <p:cTn id="1" dur="indefinite" restart="never" nodeType="tmRoot"/>
      </p:par>
    </p:tnLst>
  </p:timing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Calibri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Calibri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Calibri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Calibri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Calibri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Calibri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Calibri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Calibri" pitchFamily="34" charset="0"/>
        </a:defRPr>
      </a:lvl9pPr>
      <a:extLst/>
    </p:titleStyle>
    <p:bodyStyle>
      <a:lvl1pPr marL="365125" indent="-255588" algn="l" rtl="0" eaLnBrk="0" fontAlgn="base" hangingPunct="0">
        <a:spcBef>
          <a:spcPts val="400"/>
        </a:spcBef>
        <a:spcAft>
          <a:spcPct val="0"/>
        </a:spcAft>
        <a:buClr>
          <a:schemeClr val="accent1"/>
        </a:buClr>
        <a:buSzPct val="68000"/>
        <a:buFont typeface="Wingdings 3" pitchFamily="18" charset="2"/>
        <a:buChar char=""/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0713" indent="-228600" algn="l" rtl="0" eaLnBrk="0" fontAlgn="base" hangingPunct="0">
        <a:spcBef>
          <a:spcPts val="325"/>
        </a:spcBef>
        <a:spcAft>
          <a:spcPct val="0"/>
        </a:spcAft>
        <a:buClr>
          <a:schemeClr val="accent1"/>
        </a:buClr>
        <a:buFont typeface="Verdana" pitchFamily="34" charset="0"/>
        <a:buChar char="◦"/>
        <a:defRPr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8838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SzPct val="100000"/>
        <a:buFont typeface="Wingdings 2" pitchFamily="18" charset="2"/>
        <a:buChar char="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Font typeface="Wingdings 2" pitchFamily="18" charset="2"/>
        <a:buChar char="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Font typeface="Wingdings 2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jpe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7" Type="http://schemas.openxmlformats.org/officeDocument/2006/relationships/image" Target="../media/image30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jpeg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7.jpeg"/><Relationship Id="rId4" Type="http://schemas.openxmlformats.org/officeDocument/2006/relationships/image" Target="../media/image36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9.jpe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6.jpe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1.jpe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4.jpeg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8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61.wmf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eg"/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5.jpeg"/><Relationship Id="rId4" Type="http://schemas.openxmlformats.org/officeDocument/2006/relationships/image" Target="../media/image64.jpe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eg"/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0.jpeg"/><Relationship Id="rId5" Type="http://schemas.openxmlformats.org/officeDocument/2006/relationships/image" Target="../media/image69.jpeg"/><Relationship Id="rId4" Type="http://schemas.openxmlformats.org/officeDocument/2006/relationships/image" Target="../media/image68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jpeg"/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3.jpe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jpeg"/><Relationship Id="rId2" Type="http://schemas.openxmlformats.org/officeDocument/2006/relationships/image" Target="../media/image7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8.jpeg"/><Relationship Id="rId5" Type="http://schemas.openxmlformats.org/officeDocument/2006/relationships/image" Target="../media/image77.jpeg"/><Relationship Id="rId4" Type="http://schemas.openxmlformats.org/officeDocument/2006/relationships/image" Target="../media/image76.jpeg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 descr="C:\Users\Директор\Desktop\ФОТО\ГИМНАЗИЯ ВИДЫ\Зәлфирәгә Виды школв\SAM_6726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928726" y="0"/>
            <a:ext cx="6286544" cy="6858000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sp>
        <p:nvSpPr>
          <p:cNvPr id="10" name="Прямоугольник 9"/>
          <p:cNvSpPr/>
          <p:nvPr/>
        </p:nvSpPr>
        <p:spPr>
          <a:xfrm>
            <a:off x="4929190" y="4000504"/>
            <a:ext cx="4429155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tt-RU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Рахима Минвалиевна Арсланова, директор гимназии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tt-RU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№ 20 имени Абдуллы Алиша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tt-RU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Советского района г.Казани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tt-RU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Республики Татарстан </a:t>
            </a:r>
            <a:endParaRPr lang="ru-RU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221" name="Содержимое 3" descr="C:\Users\Директор\Desktop\ФОТО\ЙОЛДЫЗ\IMG_9786.jpg"/>
          <p:cNvPicPr>
            <a:picLocks/>
          </p:cNvPicPr>
          <p:nvPr/>
        </p:nvPicPr>
        <p:blipFill>
          <a:blip r:embed="rId3"/>
          <a:srcRect r="5714" b="6250"/>
          <a:stretch>
            <a:fillRect/>
          </a:stretch>
        </p:blipFill>
        <p:spPr bwMode="auto">
          <a:xfrm>
            <a:off x="5857884" y="0"/>
            <a:ext cx="2857520" cy="3808247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sp>
        <p:nvSpPr>
          <p:cNvPr id="14340" name="Номер слайда 1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fld id="{D0996104-7F04-48EC-B3BA-07E9F64F39E1}" type="slidenum">
              <a:rPr lang="ru-RU" sz="1400" smtClean="0"/>
              <a:pPr/>
              <a:t>1</a:t>
            </a:fld>
            <a:endParaRPr lang="ru-RU" sz="1400" smtClean="0"/>
          </a:p>
        </p:txBody>
      </p:sp>
      <p:pic>
        <p:nvPicPr>
          <p:cNvPr id="6" name="Рисунок 5" descr="C:\Users\Директор\Desktop\ФОТО\logo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-1022512" y="4643446"/>
            <a:ext cx="2045024" cy="2214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571868" y="0"/>
            <a:ext cx="1852616" cy="20002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582726"/>
          </a:xfrm>
        </p:spPr>
        <p:txBody>
          <a:bodyPr>
            <a:normAutofit/>
          </a:bodyPr>
          <a:lstStyle/>
          <a:p>
            <a:pPr algn="ctr"/>
            <a:r>
              <a:rPr lang="ru-RU" sz="2800" dirty="0" smtClean="0"/>
              <a:t>Призеры Международной олимпиады по русскому языку и НПК им. Лобачевского</a:t>
            </a:r>
            <a:endParaRPr lang="ru-RU" sz="28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93F24D8-C1AE-4301-8951-FF46810DA6FF}" type="slidenum">
              <a:rPr lang="ru-RU" smtClean="0"/>
              <a:pPr>
                <a:defRPr/>
              </a:pPr>
              <a:t>10</a:t>
            </a:fld>
            <a:endParaRPr lang="ru-RU"/>
          </a:p>
        </p:txBody>
      </p:sp>
      <p:pic>
        <p:nvPicPr>
          <p:cNvPr id="8" name="Рисунок 7" descr="C:\Users\Директор\Desktop\IMG_5665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857884" y="1571612"/>
            <a:ext cx="3019653" cy="49882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8" descr="IMG-20170608-WA0012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428596" y="1928802"/>
            <a:ext cx="5345294" cy="3006728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circl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-27384"/>
            <a:ext cx="8229600" cy="500066"/>
          </a:xfrm>
        </p:spPr>
        <p:txBody>
          <a:bodyPr>
            <a:normAutofit fontScale="90000"/>
          </a:bodyPr>
          <a:lstStyle/>
          <a:p>
            <a:pPr algn="ctr">
              <a:defRPr/>
            </a:pPr>
            <a:r>
              <a:rPr lang="tt-RU" sz="3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Участие в конференциях</a:t>
            </a:r>
            <a:endParaRPr lang="ru-RU" sz="36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Содержимое 3"/>
          <p:cNvGraphicFramePr>
            <a:graphicFrameLocks noGrp="1"/>
          </p:cNvGraphicFramePr>
          <p:nvPr>
            <p:ph idx="1"/>
          </p:nvPr>
        </p:nvGraphicFramePr>
        <p:xfrm>
          <a:off x="71438" y="549275"/>
          <a:ext cx="9037637" cy="6340477"/>
        </p:xfrm>
        <a:graphic>
          <a:graphicData uri="http://schemas.openxmlformats.org/drawingml/2006/table">
            <a:tbl>
              <a:tblPr/>
              <a:tblGrid>
                <a:gridCol w="3211512"/>
                <a:gridCol w="1941513"/>
                <a:gridCol w="2084387"/>
                <a:gridCol w="1800225"/>
              </a:tblGrid>
              <a:tr h="3127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t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Мероприятие</a:t>
                      </a:r>
                      <a:endParaRPr kumimoji="0" lang="ru-R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t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Призовое место </a:t>
                      </a:r>
                      <a:endParaRPr kumimoji="0" lang="ru-RU" sz="16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t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ФИО ученика</a:t>
                      </a:r>
                      <a:endParaRPr kumimoji="0" lang="ru-RU" sz="16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t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ФИО учителя</a:t>
                      </a:r>
                      <a:endParaRPr kumimoji="0" lang="ru-RU" sz="16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1011238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t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«Открой в себе ученого». III открытая Всероссийская научно–инновационная конференция (Санкт-Петербург)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34925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t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Диплом I степени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  <a:p>
                      <a:pPr marL="34925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t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Диплом II степени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t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Сафиуллина Динэ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t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Чернышева Анна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34925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t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Хафизова Л.А.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  <a:tr h="758825">
                <a:tc>
                  <a:txBody>
                    <a:bodyPr/>
                    <a:lstStyle/>
                    <a:p>
                      <a:pPr marL="34925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t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Всероссийская научная конференция учащихся им. Н.И.Лобачевского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34925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t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Диплом </a:t>
                      </a: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III</a:t>
                      </a: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  степени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Саттарова Дилара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t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Гаязова Алсу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34925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t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Хафизова Л.А.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  <a:tr h="7413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IV Республиканский лингвистический форум «Объединяя языки и культуры»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34925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t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Диплом </a:t>
                      </a: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II</a:t>
                      </a:r>
                      <a:r>
                        <a:rPr kumimoji="0" lang="tt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I</a:t>
                      </a: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tt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степени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t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Фаттахова Алиса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t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Габбасова А.Н.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  <a:tr h="7413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 Городская научно-исследовательская конференция школьников имени К.Д.Ушинского 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34925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t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Диплом </a:t>
                      </a: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III </a:t>
                      </a:r>
                      <a:r>
                        <a:rPr kumimoji="0" lang="tt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степени</a:t>
                      </a:r>
                    </a:p>
                    <a:p>
                      <a:pPr marL="34925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t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Диплом I степени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Нурутдинова Алина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t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Сафиуллина Динэ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t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Галеева Аделина 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34925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t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Лебедева Л.В.</a:t>
                      </a:r>
                    </a:p>
                    <a:p>
                      <a:pPr marL="34925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t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Хафизова Л.А.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  <a:tr h="3016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XXI</a:t>
                      </a: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научно – практическая конференция школьников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«Мир науки»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t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Диплом I степени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Arial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t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t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Кадриева Алина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34925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34925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Г.М. Фахрутдинова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  <a:tr h="504825">
                <a:tc>
                  <a:txBody>
                    <a:bodyPr/>
                    <a:lstStyle/>
                    <a:p>
                      <a:pPr marL="34925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XX научно-практическая конференция  «Ломоносовские чтения» 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34925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t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Диплом I степени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t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Нурутдинова Алина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34925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t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Лебедева Л.В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  <a:tr h="10112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Городская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научно-исследовательская конференция </a:t>
                      </a:r>
                      <a:r>
                        <a:rPr kumimoji="0" lang="tt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«Интеллект. Карьера» 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34925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Диплом </a:t>
                      </a: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I</a:t>
                      </a: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I</a:t>
                      </a: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степени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t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Чернышева Анна Сафиуллина Динэ Галеева Аделина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34925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t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Хафизова Л.А.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  <a:p>
                      <a:pPr marL="34925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  <a:tr h="504825">
                <a:tc>
                  <a:txBody>
                    <a:bodyPr/>
                    <a:lstStyle/>
                    <a:p>
                      <a:pPr marL="34925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t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Межрегиональная  НПК К.Насыри 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34925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Диплом </a:t>
                      </a: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III </a:t>
                      </a:r>
                      <a:r>
                        <a:rPr kumimoji="0" lang="tt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степени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t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Ахметова Аделя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t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Хафизова Л.А.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</a:tbl>
          </a:graphicData>
        </a:graphic>
      </p:graphicFrame>
      <p:sp>
        <p:nvSpPr>
          <p:cNvPr id="26678" name="Номер слайда 2"/>
          <p:cNvSpPr>
            <a:spLocks noGrp="1"/>
          </p:cNvSpPr>
          <p:nvPr>
            <p:ph type="sldNum" sz="quarter" idx="12"/>
          </p:nvPr>
        </p:nvSpPr>
        <p:spPr bwMode="auto">
          <a:xfrm>
            <a:off x="8647113" y="6408738"/>
            <a:ext cx="496887" cy="365125"/>
          </a:xfrm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fld id="{4F0D45E4-2B26-436B-9265-004D4889CA6A}" type="slidenum">
              <a:rPr lang="ru-RU" sz="1400" smtClean="0"/>
              <a:pPr/>
              <a:t>11</a:t>
            </a:fld>
            <a:endParaRPr lang="ru-RU" sz="1400" smtClean="0"/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>
              <a:defRPr/>
            </a:pPr>
            <a:r>
              <a:rPr lang="ru-RU" dirty="0" smtClean="0"/>
              <a:t>Работа с одаренными детьми</a:t>
            </a:r>
            <a:br>
              <a:rPr lang="ru-RU" dirty="0" smtClean="0"/>
            </a:br>
            <a:r>
              <a:rPr lang="ru-RU" dirty="0" smtClean="0"/>
              <a:t>(внеурочная деятельность)</a:t>
            </a:r>
            <a:endParaRPr lang="ru-RU" dirty="0"/>
          </a:p>
        </p:txBody>
      </p:sp>
      <p:pic>
        <p:nvPicPr>
          <p:cNvPr id="5" name="Рисунок 4" descr="C:\Users\Директор\Desktop\ГОССОВЕТ ВЫСТ\IMG_2588---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472" y="1428736"/>
            <a:ext cx="3476836" cy="21431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pic>
        <p:nvPicPr>
          <p:cNvPr id="7" name="Рисунок 6" descr="C:\Users\Директор\Desktop\МУЗЕЙ\МУЗЕЙ МИЛЛИ МИРАС\Милли мирас музее.jpg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14876" y="1428736"/>
            <a:ext cx="3604960" cy="20717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pic>
        <p:nvPicPr>
          <p:cNvPr id="1026" name="Picture 2" descr="C:\Users\Директор\Desktop\ФОТО\ФОТО СТЕНД\1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644008" y="3858803"/>
            <a:ext cx="3499892" cy="2488189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pic>
        <p:nvPicPr>
          <p:cNvPr id="9" name="Рисунок 8" descr="C:\Users\Директор\Desktop\Милли кием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29110" y="3857628"/>
            <a:ext cx="4171452" cy="2523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sp>
        <p:nvSpPr>
          <p:cNvPr id="19462" name="Номер слайда 1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fld id="{74691181-855E-4B6C-BB52-ABAB53E70C16}" type="slidenum">
              <a:rPr lang="ru-RU" sz="1400" smtClean="0"/>
              <a:pPr/>
              <a:t>12</a:t>
            </a:fld>
            <a:endParaRPr lang="ru-RU" sz="1400" smtClean="0"/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C:\Users\Директор\Desktop\ФОТО\СПОРТПЛОЩАДКА\IMG_6123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8812" y="332656"/>
            <a:ext cx="3857652" cy="27860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pic>
        <p:nvPicPr>
          <p:cNvPr id="2051" name="Picture 3" descr="C:\Users\Директор\Desktop\ФОТО\РОБОТ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862637" y="3376166"/>
            <a:ext cx="3960439" cy="2736304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pic>
        <p:nvPicPr>
          <p:cNvPr id="14" name="Рисунок 13" descr="C:\Users\Директор\Desktop\ФОТО\СПОРТПЛОЩАДКА\IMG_6146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85744" y="332656"/>
            <a:ext cx="3962719" cy="27860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sp>
        <p:nvSpPr>
          <p:cNvPr id="20485" name="Номер слайда 1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fld id="{79E20B8E-FB32-442B-B654-430DD9FE655B}" type="slidenum">
              <a:rPr lang="ru-RU" sz="1400" smtClean="0"/>
              <a:pPr/>
              <a:t>13</a:t>
            </a:fld>
            <a:endParaRPr lang="ru-RU" sz="1400" smtClean="0"/>
          </a:p>
        </p:txBody>
      </p:sp>
      <p:pic>
        <p:nvPicPr>
          <p:cNvPr id="20487" name="Picture 7" descr="IMG-20170913-WA0008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23850" y="3357563"/>
            <a:ext cx="4162425" cy="3024187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C:\Users\Директор\Desktop\шахматы (2)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220072" y="260648"/>
            <a:ext cx="3528392" cy="61687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pic>
        <p:nvPicPr>
          <p:cNvPr id="4" name="Содержимое 3" descr="C:\Users\Директор\Desktop\ШАХМАТЫ.jpg"/>
          <p:cNvPicPr>
            <a:picLocks noGrp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500034" y="285728"/>
            <a:ext cx="4071966" cy="2928958"/>
          </a:xfrm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sp>
        <p:nvSpPr>
          <p:cNvPr id="21508" name="Номер слайда 1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fld id="{909E9FF7-5A91-4939-B30C-95A570CF2EA3}" type="slidenum">
              <a:rPr lang="ru-RU" sz="1400" smtClean="0"/>
              <a:pPr/>
              <a:t>14</a:t>
            </a:fld>
            <a:endParaRPr lang="ru-RU" sz="1400" smtClean="0"/>
          </a:p>
        </p:txBody>
      </p:sp>
      <p:pic>
        <p:nvPicPr>
          <p:cNvPr id="21510" name="Picture 6" descr="IMG-20180406-WA0029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68313" y="3357563"/>
            <a:ext cx="4584700" cy="32131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Содержимое 1"/>
          <p:cNvSpPr>
            <a:spLocks noGrp="1"/>
          </p:cNvSpPr>
          <p:nvPr>
            <p:ph idx="1"/>
          </p:nvPr>
        </p:nvSpPr>
        <p:spPr>
          <a:xfrm>
            <a:off x="457200" y="1481138"/>
            <a:ext cx="8362950" cy="4525962"/>
          </a:xfrm>
        </p:spPr>
        <p:txBody>
          <a:bodyPr/>
          <a:lstStyle/>
          <a:p>
            <a:pPr marL="107950" indent="0" algn="just">
              <a:buFont typeface="Wingdings 3" pitchFamily="18" charset="2"/>
              <a:buNone/>
            </a:pPr>
            <a:r>
              <a:rPr lang="tt-RU" sz="4800" b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«Әгәр берәү чит телләр өйрәнергә тели икән, ул иң элек үзенең туган телен, аның грамматикасын камил дәрәҗәдә белергә  тиеш»</a:t>
            </a:r>
            <a:endParaRPr lang="ru-RU" sz="4800" b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109537" algn="just">
              <a:spcBef>
                <a:spcPts val="400"/>
              </a:spcBef>
              <a:buClr>
                <a:schemeClr val="accent1"/>
              </a:buClr>
              <a:buSzPct val="68000"/>
              <a:defRPr/>
            </a:pPr>
            <a:r>
              <a:rPr lang="ru-RU" sz="4800" dirty="0" smtClean="0">
                <a:solidFill>
                  <a:srgbClr val="C0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Каюм</a:t>
            </a:r>
            <a:r>
              <a:rPr lang="ru-RU" sz="4800" dirty="0">
                <a:solidFill>
                  <a:srgbClr val="C0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lang="ru-RU" sz="4800" dirty="0" smtClean="0">
                <a:solidFill>
                  <a:srgbClr val="C0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Насыйри</a:t>
            </a:r>
            <a:r>
              <a:rPr lang="ru-RU" sz="4800" dirty="0">
                <a:solidFill>
                  <a:srgbClr val="C0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:</a:t>
            </a:r>
          </a:p>
        </p:txBody>
      </p:sp>
      <p:sp>
        <p:nvSpPr>
          <p:cNvPr id="22531" name="Номер слайда 3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fld id="{B45158C8-658D-438A-8CB6-C935F692DD16}" type="slidenum">
              <a:rPr lang="ru-RU" sz="1400" smtClean="0"/>
              <a:pPr/>
              <a:t>15</a:t>
            </a:fld>
            <a:endParaRPr lang="ru-RU" sz="1400" smtClean="0"/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07950" indent="0" algn="ctr">
              <a:buFont typeface="Wingdings 3" pitchFamily="18" charset="2"/>
              <a:buNone/>
            </a:pPr>
            <a:r>
              <a:rPr lang="ru-RU" sz="5400" b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Методология </a:t>
            </a:r>
          </a:p>
          <a:p>
            <a:pPr marL="107950" indent="0" algn="ctr">
              <a:buFont typeface="Wingdings 3" pitchFamily="18" charset="2"/>
              <a:buNone/>
            </a:pPr>
            <a:r>
              <a:rPr lang="ru-RU" sz="5400" b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предметно-языкового интегрированного обучения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>
              <a:defRPr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CLIL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555" name="Номер слайда 3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fld id="{75B4F96B-C705-45BF-9935-A5ED0476BA5A}" type="slidenum">
              <a:rPr lang="ru-RU" sz="1400" smtClean="0"/>
              <a:pPr/>
              <a:t>16</a:t>
            </a:fld>
            <a:endParaRPr lang="ru-RU" sz="1400" smtClean="0"/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058153" y="626719"/>
            <a:ext cx="7740515" cy="1081078"/>
          </a:xfrm>
        </p:spPr>
        <p:txBody>
          <a:bodyPr>
            <a:normAutofit fontScale="90000"/>
          </a:bodyPr>
          <a:lstStyle/>
          <a:p>
            <a:pPr algn="ctr">
              <a:defRPr/>
            </a:pPr>
            <a:r>
              <a:rPr lang="ru-RU" sz="3100" dirty="0" smtClean="0"/>
              <a:t/>
            </a:r>
            <a:br>
              <a:rPr lang="ru-RU" sz="3100" dirty="0" smtClean="0"/>
            </a:br>
            <a:r>
              <a:rPr lang="ru-RU" sz="3100" dirty="0" smtClean="0"/>
              <a:t> </a:t>
            </a:r>
            <a:br>
              <a:rPr lang="ru-RU" sz="3100" dirty="0" smtClean="0"/>
            </a:br>
            <a:r>
              <a:rPr lang="ru-RU" sz="3100" dirty="0" smtClean="0"/>
              <a:t>         </a:t>
            </a:r>
            <a:br>
              <a:rPr lang="ru-RU" sz="3100" dirty="0" smtClean="0"/>
            </a:br>
            <a:r>
              <a:rPr lang="ru-RU" sz="3100" dirty="0" smtClean="0"/>
              <a:t/>
            </a:r>
            <a:br>
              <a:rPr lang="ru-RU" sz="3100" dirty="0" smtClean="0"/>
            </a:br>
            <a:r>
              <a:rPr lang="ru-RU" sz="3100" dirty="0" smtClean="0"/>
              <a:t/>
            </a:r>
            <a:br>
              <a:rPr lang="ru-RU" sz="3100" dirty="0" smtClean="0"/>
            </a:br>
            <a:r>
              <a:rPr lang="ru-RU" sz="3100" dirty="0" smtClean="0"/>
              <a:t/>
            </a:r>
            <a:br>
              <a:rPr lang="ru-RU" sz="3100" dirty="0" smtClean="0"/>
            </a:br>
            <a:r>
              <a:rPr lang="ru-RU" sz="3100" dirty="0" smtClean="0"/>
              <a:t/>
            </a:r>
            <a:br>
              <a:rPr lang="ru-RU" sz="3100" dirty="0" smtClean="0"/>
            </a:br>
            <a:r>
              <a:rPr lang="ru-RU" sz="3100" dirty="0" smtClean="0"/>
              <a:t/>
            </a:r>
            <a:br>
              <a:rPr lang="ru-RU" sz="3100" dirty="0" smtClean="0"/>
            </a:br>
            <a:r>
              <a:rPr lang="ru-RU" sz="3100" dirty="0" smtClean="0"/>
              <a:t/>
            </a:r>
            <a:br>
              <a:rPr lang="ru-RU" sz="3100" dirty="0" smtClean="0"/>
            </a:br>
            <a:r>
              <a:rPr lang="ru-RU" sz="3100" dirty="0" smtClean="0"/>
              <a:t/>
            </a:r>
            <a:br>
              <a:rPr lang="ru-RU" sz="3100" dirty="0" smtClean="0"/>
            </a:br>
            <a:r>
              <a:rPr lang="ru-RU" sz="3100" dirty="0" smtClean="0"/>
              <a:t/>
            </a:r>
            <a:br>
              <a:rPr lang="ru-RU" sz="3100" dirty="0" smtClean="0"/>
            </a:br>
            <a:r>
              <a:rPr lang="ru-RU" sz="2800" dirty="0" smtClean="0"/>
              <a:t> </a:t>
            </a:r>
            <a:br>
              <a:rPr lang="ru-RU" sz="2800" dirty="0" smtClean="0"/>
            </a:b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ЛАУРЕАТЫ ПРОЕКТА  </a:t>
            </a:r>
            <a:br>
              <a:rPr lang="ru-RU" sz="28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«Самый успешный проект – 2017» в области патриотического воспитания</a:t>
            </a:r>
            <a:br>
              <a:rPr lang="ru-RU" sz="36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100" dirty="0" smtClean="0"/>
              <a:t/>
            </a:r>
            <a:br>
              <a:rPr lang="ru-RU" sz="3100" dirty="0" smtClean="0"/>
            </a:br>
            <a:r>
              <a:rPr lang="ru-RU" sz="3100" dirty="0" smtClean="0"/>
              <a:t/>
            </a:r>
            <a:br>
              <a:rPr lang="ru-RU" sz="3100" dirty="0" smtClean="0"/>
            </a:br>
            <a:r>
              <a:rPr lang="ru-RU" sz="3600" dirty="0" smtClean="0"/>
              <a:t>22-24 декабря 2017 года в Санкт-Петербурге прошел IV Всероссийский фестиваль инновационных продуктов, в рамках которого  подведены итоги Всероссийского конкурса  "НОВАТОРСТВО В ОБРАЗОВАНИИ - 2017".</a:t>
            </a:r>
            <a:br>
              <a:rPr lang="ru-RU" sz="3600" dirty="0" smtClean="0"/>
            </a:br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25603" name="Номер слайда 3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fld id="{6B7D85F8-1621-4A98-AAB8-15C1D8384CB1}" type="slidenum">
              <a:rPr lang="ru-RU" smtClean="0"/>
              <a:pPr/>
              <a:t>17</a:t>
            </a:fld>
            <a:endParaRPr lang="ru-RU" smtClean="0"/>
          </a:p>
        </p:txBody>
      </p:sp>
    </p:spTree>
  </p:cSld>
  <p:clrMapOvr>
    <a:masterClrMapping/>
  </p:clrMapOvr>
  <p:transition spd="med">
    <p:circle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633412"/>
          </a:xfrm>
          <a:noFill/>
        </p:spPr>
        <p:txBody>
          <a:bodyPr wrap="square" lIns="91440" tIns="45720" rIns="91440" bIns="45720" numCol="1" anchorCtr="0" compatLnSpc="1">
            <a:prstTxWarp prst="textNoShape">
              <a:avLst/>
            </a:prstTxWarp>
            <a:normAutofit fontScale="90000"/>
          </a:bodyPr>
          <a:lstStyle/>
          <a:p>
            <a:r>
              <a:rPr lang="ru-RU" sz="3700" dirty="0" smtClean="0">
                <a:effectLst/>
                <a:latin typeface="Arial" charset="0"/>
              </a:rPr>
              <a:t>                       </a:t>
            </a:r>
            <a:r>
              <a:rPr lang="ru-RU" sz="3700" dirty="0" smtClean="0">
                <a:effectLst/>
                <a:latin typeface="Times New Roman" pitchFamily="18" charset="0"/>
                <a:cs typeface="Times New Roman" pitchFamily="18" charset="0"/>
              </a:rPr>
              <a:t>Открытие кадетского                   класса совместно с УФСИН РФ </a:t>
            </a:r>
          </a:p>
        </p:txBody>
      </p:sp>
      <p:pic>
        <p:nvPicPr>
          <p:cNvPr id="64516" name="Picture 4" descr="IMG-20171027-WA0008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55650" y="1557338"/>
            <a:ext cx="3371850" cy="4495800"/>
          </a:xfrm>
          <a:prstGeom prst="rect">
            <a:avLst/>
          </a:prstGeom>
          <a:noFill/>
        </p:spPr>
      </p:pic>
      <p:pic>
        <p:nvPicPr>
          <p:cNvPr id="64517" name="Picture 5" descr="IMG-20171202-WA000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427538" y="1412875"/>
            <a:ext cx="4127500" cy="2320925"/>
          </a:xfrm>
          <a:prstGeom prst="rect">
            <a:avLst/>
          </a:prstGeom>
          <a:noFill/>
        </p:spPr>
      </p:pic>
      <p:pic>
        <p:nvPicPr>
          <p:cNvPr id="64518" name="Picture 6" descr="IMG-20171027-WA000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859338" y="3357563"/>
            <a:ext cx="3097212" cy="3302000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circle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706437"/>
          </a:xfrm>
          <a:noFill/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r>
              <a:rPr lang="tt-RU" sz="3700" smtClean="0">
                <a:effectLst/>
                <a:latin typeface="Arial" charset="0"/>
              </a:rPr>
              <a:t>             Кабинет- </a:t>
            </a:r>
            <a:r>
              <a:rPr lang="ru-RU" sz="3700" smtClean="0">
                <a:effectLst/>
                <a:latin typeface="Arial" charset="0"/>
              </a:rPr>
              <a:t>ОБЖ</a:t>
            </a:r>
          </a:p>
        </p:txBody>
      </p:sp>
      <p:pic>
        <p:nvPicPr>
          <p:cNvPr id="63492" name="Picture 4" descr="IMG-20180406-WA007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35150" y="4840288"/>
            <a:ext cx="3586163" cy="2017712"/>
          </a:xfrm>
          <a:prstGeom prst="rect">
            <a:avLst/>
          </a:prstGeom>
          <a:noFill/>
        </p:spPr>
      </p:pic>
      <p:pic>
        <p:nvPicPr>
          <p:cNvPr id="63493" name="Picture 5" descr="IMG-20180406-WA007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76825" y="981075"/>
            <a:ext cx="3911600" cy="2200275"/>
          </a:xfrm>
          <a:prstGeom prst="rect">
            <a:avLst/>
          </a:prstGeom>
          <a:noFill/>
        </p:spPr>
      </p:pic>
      <p:pic>
        <p:nvPicPr>
          <p:cNvPr id="63494" name="Picture 6" descr="IMG-20180406-WA007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79388" y="2997200"/>
            <a:ext cx="3527425" cy="1982788"/>
          </a:xfrm>
          <a:prstGeom prst="rect">
            <a:avLst/>
          </a:prstGeom>
          <a:noFill/>
        </p:spPr>
      </p:pic>
      <p:pic>
        <p:nvPicPr>
          <p:cNvPr id="63495" name="Picture 7" descr="IMG-20180406-WA0076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292725" y="3860800"/>
            <a:ext cx="3659188" cy="2058988"/>
          </a:xfrm>
          <a:prstGeom prst="rect">
            <a:avLst/>
          </a:prstGeom>
          <a:noFill/>
        </p:spPr>
      </p:pic>
      <p:pic>
        <p:nvPicPr>
          <p:cNvPr id="63496" name="Picture 8" descr="IMG-20180406-WA0078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563938" y="1484313"/>
            <a:ext cx="1657350" cy="3168650"/>
          </a:xfrm>
          <a:prstGeom prst="rect">
            <a:avLst/>
          </a:prstGeom>
          <a:noFill/>
        </p:spPr>
      </p:pic>
      <p:pic>
        <p:nvPicPr>
          <p:cNvPr id="63497" name="Picture 9" descr="IMG-20180406-WA0066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250825" y="1052513"/>
            <a:ext cx="3262313" cy="1835150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circl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90264"/>
            <a:ext cx="8229600" cy="1143000"/>
          </a:xfrm>
        </p:spPr>
        <p:txBody>
          <a:bodyPr/>
          <a:lstStyle/>
          <a:p>
            <a:pPr algn="ctr">
              <a:defRPr/>
            </a:pPr>
            <a:r>
              <a:rPr lang="tt-RU" sz="4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Контингент обучающихся</a:t>
            </a:r>
            <a:endParaRPr lang="ru-RU" sz="40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0" y="785813"/>
          <a:ext cx="9144001" cy="594905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83442"/>
                <a:gridCol w="1512796"/>
                <a:gridCol w="1748117"/>
                <a:gridCol w="1949823"/>
                <a:gridCol w="1949823"/>
              </a:tblGrid>
              <a:tr h="167309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28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Класс </a:t>
                      </a:r>
                      <a:endParaRPr lang="ru-RU" sz="28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213360" marT="152400" marB="15240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2014-2015 </a:t>
                      </a:r>
                      <a:endParaRPr lang="ru-RU" sz="2800" b="1" dirty="0" smtClean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уч. год</a:t>
                      </a:r>
                      <a:endParaRPr lang="ru-RU" sz="28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2015-2016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уч. год </a:t>
                      </a:r>
                      <a:endParaRPr lang="ru-RU" sz="28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28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2016-2017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28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уч. год</a:t>
                      </a:r>
                      <a:endParaRPr lang="ru-RU" sz="28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2017-2018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 err="1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уч.год</a:t>
                      </a:r>
                      <a:endParaRPr lang="ru-RU" sz="28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</a:tr>
              <a:tr h="108238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I-IV</a:t>
                      </a:r>
                      <a:endParaRPr lang="ru-RU" sz="2800" dirty="0">
                        <a:solidFill>
                          <a:srgbClr val="00206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213360" marT="152400" marB="15240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>
                          <a:solidFill>
                            <a:srgbClr val="00206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335</a:t>
                      </a:r>
                      <a:endParaRPr lang="ru-RU" sz="2800" dirty="0">
                        <a:solidFill>
                          <a:srgbClr val="00206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>
                          <a:solidFill>
                            <a:srgbClr val="00206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357</a:t>
                      </a:r>
                      <a:endParaRPr lang="ru-RU" sz="2800" dirty="0">
                        <a:solidFill>
                          <a:srgbClr val="00206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2800" b="1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361</a:t>
                      </a:r>
                      <a:endParaRPr lang="ru-RU" sz="2800" b="1" dirty="0">
                        <a:solidFill>
                          <a:srgbClr val="00206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272</a:t>
                      </a:r>
                      <a:endParaRPr lang="ru-RU" sz="2800" b="1" dirty="0">
                        <a:solidFill>
                          <a:srgbClr val="00206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</a:tr>
              <a:tr h="108238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V-IX</a:t>
                      </a:r>
                      <a:endParaRPr lang="ru-RU" sz="2800" dirty="0">
                        <a:solidFill>
                          <a:srgbClr val="00206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213360" marT="152400" marB="15240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>
                          <a:solidFill>
                            <a:srgbClr val="00206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202</a:t>
                      </a:r>
                      <a:endParaRPr lang="ru-RU" sz="2800" dirty="0">
                        <a:solidFill>
                          <a:srgbClr val="00206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>
                          <a:solidFill>
                            <a:srgbClr val="00206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239</a:t>
                      </a:r>
                      <a:endParaRPr lang="ru-RU" sz="2800" dirty="0">
                        <a:solidFill>
                          <a:srgbClr val="00206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2800" b="1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283</a:t>
                      </a:r>
                      <a:endParaRPr lang="ru-RU" sz="2800" b="1" dirty="0">
                        <a:solidFill>
                          <a:srgbClr val="00206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230</a:t>
                      </a:r>
                      <a:endParaRPr lang="ru-RU" sz="2800" b="1" dirty="0">
                        <a:solidFill>
                          <a:srgbClr val="00206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</a:tr>
              <a:tr h="108238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X-XI</a:t>
                      </a:r>
                      <a:endParaRPr lang="ru-RU" sz="2800" dirty="0">
                        <a:solidFill>
                          <a:srgbClr val="00206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213360" marT="152400" marB="15240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>
                          <a:solidFill>
                            <a:srgbClr val="00206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41</a:t>
                      </a:r>
                      <a:endParaRPr lang="ru-RU" sz="2800" dirty="0">
                        <a:solidFill>
                          <a:srgbClr val="00206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>
                          <a:solidFill>
                            <a:srgbClr val="00206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39</a:t>
                      </a:r>
                      <a:endParaRPr lang="ru-RU" sz="2800" dirty="0">
                        <a:solidFill>
                          <a:srgbClr val="00206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2800" b="1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33</a:t>
                      </a:r>
                      <a:endParaRPr lang="ru-RU" sz="2800" b="1" dirty="0">
                        <a:solidFill>
                          <a:srgbClr val="00206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36</a:t>
                      </a:r>
                      <a:endParaRPr lang="ru-RU" sz="2800" b="1" dirty="0">
                        <a:solidFill>
                          <a:srgbClr val="00206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</a:tr>
              <a:tr h="102881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итого</a:t>
                      </a:r>
                      <a:endParaRPr lang="ru-RU" sz="2800" dirty="0">
                        <a:solidFill>
                          <a:srgbClr val="00206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213360" marT="152400" marB="15240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>
                          <a:solidFill>
                            <a:srgbClr val="00206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578</a:t>
                      </a:r>
                      <a:endParaRPr lang="ru-RU" sz="2800" dirty="0">
                        <a:solidFill>
                          <a:srgbClr val="00206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>
                          <a:solidFill>
                            <a:srgbClr val="00206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635</a:t>
                      </a:r>
                      <a:endParaRPr lang="ru-RU" sz="2800" dirty="0">
                        <a:solidFill>
                          <a:srgbClr val="00206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2800" b="1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677</a:t>
                      </a:r>
                      <a:endParaRPr lang="ru-RU" sz="2800" b="1" dirty="0">
                        <a:solidFill>
                          <a:srgbClr val="00206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538</a:t>
                      </a:r>
                      <a:endParaRPr lang="ru-RU" sz="2800" b="1" dirty="0">
                        <a:solidFill>
                          <a:srgbClr val="00206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 anchor="ctr"/>
                </a:tc>
              </a:tr>
            </a:tbl>
          </a:graphicData>
        </a:graphic>
      </p:graphicFrame>
      <p:sp>
        <p:nvSpPr>
          <p:cNvPr id="15400" name="Номер слайда 2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fld id="{A56DD4F5-ECAD-4382-9FC7-F369C97B126A}" type="slidenum">
              <a:rPr lang="ru-RU" sz="1400" smtClean="0"/>
              <a:pPr/>
              <a:t>2</a:t>
            </a:fld>
            <a:endParaRPr lang="ru-RU" sz="1400" smtClean="0"/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Содержимое 1"/>
          <p:cNvSpPr>
            <a:spLocks noGrp="1"/>
          </p:cNvSpPr>
          <p:nvPr>
            <p:ph idx="1"/>
          </p:nvPr>
        </p:nvSpPr>
        <p:spPr>
          <a:xfrm>
            <a:off x="571500" y="1785938"/>
            <a:ext cx="8229600" cy="4525962"/>
          </a:xfrm>
        </p:spPr>
        <p:txBody>
          <a:bodyPr/>
          <a:lstStyle/>
          <a:p>
            <a:pPr algn="just" eaLnBrk="1" hangingPunct="1">
              <a:buFont typeface="Wingdings" pitchFamily="2" charset="2"/>
              <a:buChar char="Ø"/>
            </a:pPr>
            <a:r>
              <a:rPr lang="tt-RU" sz="3200" b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Право как основа современного общества</a:t>
            </a:r>
          </a:p>
          <a:p>
            <a:pPr algn="just" eaLnBrk="1" hangingPunct="1">
              <a:buFont typeface="Wingdings" pitchFamily="2" charset="2"/>
              <a:buChar char="Ø"/>
            </a:pPr>
            <a:r>
              <a:rPr lang="ru-RU" sz="3200" b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Экологическое  воспитание в формировании ценностных ориентаций школьников</a:t>
            </a:r>
            <a:endParaRPr lang="tt-RU" sz="3200" b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 eaLnBrk="1" hangingPunct="1">
              <a:buFont typeface="Wingdings" pitchFamily="2" charset="2"/>
              <a:buChar char="Ø"/>
            </a:pPr>
            <a:r>
              <a:rPr lang="tt-RU" sz="3200" b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Проект «Музейная педагогика  в формировании культурологических компетенций учащихся» </a:t>
            </a:r>
            <a:endParaRPr lang="ru-RU" sz="3200" b="1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tt-RU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Направления инновационной деятельности</a:t>
            </a:r>
            <a:endParaRPr lang="ru-RU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723" name="Номер слайда 1"/>
          <p:cNvSpPr>
            <a:spLocks noGrp="1"/>
          </p:cNvSpPr>
          <p:nvPr>
            <p:ph type="sldNum" sz="quarter" idx="12"/>
          </p:nvPr>
        </p:nvSpPr>
        <p:spPr bwMode="auto">
          <a:xfrm>
            <a:off x="8532813" y="6408738"/>
            <a:ext cx="481012" cy="365125"/>
          </a:xfrm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fld id="{54218192-D2C3-48D5-A803-5BC5A7F7BE35}" type="slidenum">
              <a:rPr lang="ru-RU" sz="1400" smtClean="0"/>
              <a:pPr/>
              <a:t>20</a:t>
            </a:fld>
            <a:endParaRPr lang="ru-RU" sz="1400" smtClean="0"/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C:\Users\Секретарь\Desktop\сборник2.jpeg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285750" y="142875"/>
            <a:ext cx="4643438" cy="3087688"/>
          </a:xfrm>
          <a:effectLst>
            <a:softEdge rad="112500"/>
          </a:effectLst>
        </p:spPr>
      </p:pic>
      <p:pic>
        <p:nvPicPr>
          <p:cNvPr id="26627" name="Picture 4" descr="C:\Users\Секретарь\Desktop\сборник1.jpe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85750" y="3429000"/>
            <a:ext cx="4651375" cy="32004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6628" name="Picture 5" descr="C:\Users\Секретарь\Desktop\сбор3.jpe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286375" y="642938"/>
            <a:ext cx="3740150" cy="54292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8676" name="Номер слайда 1"/>
          <p:cNvSpPr>
            <a:spLocks noGrp="1"/>
          </p:cNvSpPr>
          <p:nvPr>
            <p:ph type="sldNum" sz="quarter" idx="12"/>
          </p:nvPr>
        </p:nvSpPr>
        <p:spPr bwMode="auto">
          <a:xfrm>
            <a:off x="8532813" y="6408738"/>
            <a:ext cx="481012" cy="365125"/>
          </a:xfrm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fld id="{EEE6627E-F4CA-4708-BE0E-92C76104AD78}" type="slidenum">
              <a:rPr lang="ru-RU" sz="1400" smtClean="0"/>
              <a:pPr/>
              <a:t>21</a:t>
            </a:fld>
            <a:endParaRPr lang="ru-RU" sz="1400" smtClean="0"/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92" name="Picture 8" descr="5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14994" y="4071241"/>
            <a:ext cx="4305478" cy="276186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6393" name="Picture 9" descr="5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605" y="4115433"/>
            <a:ext cx="3855372" cy="25894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6394" name="Picture 10" descr="IMG_072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14994" y="1601948"/>
            <a:ext cx="4185996" cy="243540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Прямоугольник 7"/>
          <p:cNvSpPr/>
          <p:nvPr/>
        </p:nvSpPr>
        <p:spPr>
          <a:xfrm>
            <a:off x="714375" y="0"/>
            <a:ext cx="7929563" cy="16922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tt-RU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Осу</a:t>
            </a:r>
            <a:r>
              <a:rPr lang="ru-RU" sz="28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ществление</a:t>
            </a:r>
            <a:r>
              <a:rPr lang="ru-RU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проекта «Школа</a:t>
            </a:r>
            <a:r>
              <a:rPr lang="tt-RU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-музей</a:t>
            </a:r>
            <a:r>
              <a:rPr lang="ru-RU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» </a:t>
            </a:r>
          </a:p>
          <a:p>
            <a:pPr algn="ctr">
              <a:defRPr/>
            </a:pPr>
            <a:r>
              <a:rPr lang="ru-RU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условиях национальной гимназии</a:t>
            </a:r>
          </a:p>
          <a:p>
            <a:pPr algn="ctr">
              <a:defRPr/>
            </a:pPr>
            <a:r>
              <a:rPr lang="ru-RU" sz="4800" b="1" dirty="0">
                <a:solidFill>
                  <a:srgbClr val="C00000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rPr>
              <a:t>Музей «Наследники Алиша»</a:t>
            </a:r>
          </a:p>
        </p:txBody>
      </p:sp>
      <p:pic>
        <p:nvPicPr>
          <p:cNvPr id="22536" name="Picture 8" descr="C:\Users\Директор\Desktop\ФОТО\12345.bmp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312167" y="1716678"/>
            <a:ext cx="2232248" cy="235456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32774" name="Номер слайда 1"/>
          <p:cNvSpPr>
            <a:spLocks noGrp="1"/>
          </p:cNvSpPr>
          <p:nvPr>
            <p:ph type="sldNum" sz="quarter" idx="12"/>
          </p:nvPr>
        </p:nvSpPr>
        <p:spPr bwMode="auto">
          <a:xfrm>
            <a:off x="8647113" y="6408738"/>
            <a:ext cx="496887" cy="365125"/>
          </a:xfrm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fld id="{68F2E760-1F63-4F69-AC33-5FD593CD7C4A}" type="slidenum">
              <a:rPr lang="ru-RU" sz="1400" smtClean="0"/>
              <a:pPr/>
              <a:t>22</a:t>
            </a:fld>
            <a:endParaRPr lang="ru-RU" sz="1400" smtClean="0"/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39552" y="-18256"/>
            <a:ext cx="8229600" cy="1143000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tt-RU" sz="4800" dirty="0">
                <a:solidFill>
                  <a:srgbClr val="C00000"/>
                </a:solidFill>
              </a:rPr>
              <a:t>«</a:t>
            </a:r>
            <a:r>
              <a:rPr lang="tt-RU" sz="4800" dirty="0" smtClean="0">
                <a:solidFill>
                  <a:srgbClr val="C00000"/>
                </a:solidFill>
              </a:rPr>
              <a:t>Милли мирас» музее</a:t>
            </a:r>
            <a:endParaRPr lang="ru-RU" sz="4800" dirty="0">
              <a:solidFill>
                <a:srgbClr val="C00000"/>
              </a:solidFill>
            </a:endParaRPr>
          </a:p>
        </p:txBody>
      </p:sp>
      <p:pic>
        <p:nvPicPr>
          <p:cNvPr id="31746" name="Picture 5" descr="C:\Users\Директор\Desktop\ФОТО\8888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9750" y="1143000"/>
            <a:ext cx="1847850" cy="2466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747" name="Picture 2" descr="C:\Users\Секретарь\Downloads\Милли мирас музее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419475" y="1143000"/>
            <a:ext cx="5153025" cy="2571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748" name="Picture 4" descr="C:\Users\Секретарь\Downloads\МУЗЕЙ МИЛЛИ МИРАС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463675" y="3860800"/>
            <a:ext cx="6048375" cy="2782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1749" name="Номер слайда 1"/>
          <p:cNvSpPr>
            <a:spLocks noGrp="1"/>
          </p:cNvSpPr>
          <p:nvPr>
            <p:ph type="sldNum" sz="quarter" idx="12"/>
          </p:nvPr>
        </p:nvSpPr>
        <p:spPr bwMode="auto">
          <a:xfrm>
            <a:off x="8459788" y="6408738"/>
            <a:ext cx="554037" cy="365125"/>
          </a:xfrm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fld id="{39B28EC8-443A-4FC3-92AD-862698FE9CA3}" type="slidenum">
              <a:rPr lang="ru-RU" sz="1400" smtClean="0"/>
              <a:pPr/>
              <a:t>23</a:t>
            </a:fld>
            <a:endParaRPr lang="ru-RU" sz="1400" smtClean="0"/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>
              <a:defRPr/>
            </a:pPr>
            <a:r>
              <a:rPr lang="ru-RU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tt-RU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әңгелек хәтер – Вечная слава</a:t>
            </a:r>
            <a:endParaRPr lang="ru-RU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3794" name="Содержимое 3" descr="C:\Users\Директор\Desktop\МУЗЕЙ МЭНГЕЛЕК ХӘТЕР\Музей 20 нче гим-дә.jpg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971550" y="1341438"/>
            <a:ext cx="7272338" cy="4175125"/>
          </a:xfrm>
        </p:spPr>
      </p:pic>
      <p:sp>
        <p:nvSpPr>
          <p:cNvPr id="33795" name="Номер слайда 1"/>
          <p:cNvSpPr>
            <a:spLocks noGrp="1"/>
          </p:cNvSpPr>
          <p:nvPr>
            <p:ph type="sldNum" sz="quarter" idx="12"/>
          </p:nvPr>
        </p:nvSpPr>
        <p:spPr bwMode="auto">
          <a:xfrm>
            <a:off x="8532813" y="6408738"/>
            <a:ext cx="481012" cy="365125"/>
          </a:xfrm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fld id="{CBA26A11-BAA8-4BDB-B92C-6C1C0F5277BD}" type="slidenum">
              <a:rPr lang="ru-RU" sz="1400" smtClean="0"/>
              <a:pPr/>
              <a:t>24</a:t>
            </a:fld>
            <a:endParaRPr lang="ru-RU" sz="1400" smtClean="0"/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 bwMode="auto"/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r>
              <a:rPr lang="ru-RU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           «Иске татар бистәсе»</a:t>
            </a:r>
          </a:p>
        </p:txBody>
      </p:sp>
      <p:sp>
        <p:nvSpPr>
          <p:cNvPr id="34818" name="Номер слайда 3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fld id="{912A2C5B-795F-42A5-B439-D70A1304AC89}" type="slidenum">
              <a:rPr lang="ru-RU" smtClean="0"/>
              <a:pPr/>
              <a:t>25</a:t>
            </a:fld>
            <a:endParaRPr lang="ru-RU" smtClean="0"/>
          </a:p>
        </p:txBody>
      </p:sp>
      <p:pic>
        <p:nvPicPr>
          <p:cNvPr id="34819" name="Picture 2" descr="C:\Users\Директор\Desktop\ИСКЕ ТАТАР БИСТЭСЕ\музей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549275" y="1481138"/>
            <a:ext cx="8045450" cy="4525962"/>
          </a:xfrm>
        </p:spPr>
      </p:pic>
    </p:spTree>
  </p:cSld>
  <p:clrMapOvr>
    <a:masterClrMapping/>
  </p:clrMapOvr>
  <p:transition spd="med">
    <p:circle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6908"/>
          </a:xfrm>
        </p:spPr>
        <p:txBody>
          <a:bodyPr>
            <a:noAutofit/>
          </a:bodyPr>
          <a:lstStyle/>
          <a:p>
            <a:pPr algn="ctr" eaLnBrk="1" hangingPunct="1">
              <a:defRPr/>
            </a:pPr>
            <a:r>
              <a:rPr lang="tt-RU" sz="3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Всероссийский  конкурс юных поэтов и писателей «Илһам</a:t>
            </a:r>
            <a:r>
              <a:rPr lang="tt-RU" sz="36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»</a:t>
            </a:r>
            <a:endParaRPr lang="ru-RU" sz="36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387" name="Содержимое 2"/>
          <p:cNvSpPr>
            <a:spLocks noGrp="1"/>
          </p:cNvSpPr>
          <p:nvPr>
            <p:ph idx="1"/>
          </p:nvPr>
        </p:nvSpPr>
        <p:spPr>
          <a:xfrm>
            <a:off x="395288" y="1485900"/>
            <a:ext cx="4248150" cy="5000625"/>
          </a:xfrm>
        </p:spPr>
        <p:txBody>
          <a:bodyPr/>
          <a:lstStyle/>
          <a:p>
            <a:pPr marL="109537" indent="0" eaLnBrk="1" hangingPunct="1">
              <a:buFont typeface="Wingdings 3" pitchFamily="18" charset="2"/>
              <a:buNone/>
              <a:defRPr/>
            </a:pPr>
            <a:r>
              <a:rPr lang="tt-RU" sz="2000" b="1" i="1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2015-2016 учебный год:</a:t>
            </a:r>
          </a:p>
          <a:p>
            <a:pPr marL="109537" indent="0" eaLnBrk="1" hangingPunct="1">
              <a:buFont typeface="Wingdings 3" pitchFamily="18" charset="2"/>
              <a:buNone/>
              <a:defRPr/>
            </a:pPr>
            <a:r>
              <a:rPr lang="tt-RU" sz="20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Лауреаты: </a:t>
            </a:r>
          </a:p>
          <a:p>
            <a:pPr eaLnBrk="1" hangingPunct="1">
              <a:buFont typeface="Wingdings 3" pitchFamily="18" charset="2"/>
              <a:buNone/>
              <a:defRPr/>
            </a:pPr>
            <a:r>
              <a:rPr lang="tt-RU" sz="2000" b="1" dirty="0" smtClean="0">
                <a:solidFill>
                  <a:srgbClr val="002060"/>
                </a:solidFill>
              </a:rPr>
              <a:t>– </a:t>
            </a:r>
            <a:r>
              <a:rPr lang="tt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Кадриева Алина,1 0 класс </a:t>
            </a:r>
          </a:p>
          <a:p>
            <a:pPr eaLnBrk="1" hangingPunct="1">
              <a:buFont typeface="Wingdings 3" pitchFamily="18" charset="2"/>
              <a:buNone/>
              <a:defRPr/>
            </a:pPr>
            <a:r>
              <a:rPr lang="tt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– Гильманова Зиля, 2 класс</a:t>
            </a:r>
          </a:p>
          <a:p>
            <a:pPr eaLnBrk="1" hangingPunct="1">
              <a:buFont typeface="Wingdings 3" pitchFamily="18" charset="2"/>
              <a:buNone/>
              <a:defRPr/>
            </a:pPr>
            <a:r>
              <a:rPr lang="tt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– Музаффарова Язиля, 2 класс</a:t>
            </a:r>
            <a:endParaRPr lang="tt-RU" sz="2000" b="1" dirty="0">
              <a:solidFill>
                <a:srgbClr val="002060"/>
              </a:solidFill>
            </a:endParaRPr>
          </a:p>
          <a:p>
            <a:pPr eaLnBrk="1" hangingPunct="1">
              <a:buFont typeface="Wingdings 3" pitchFamily="18" charset="2"/>
              <a:buNone/>
              <a:defRPr/>
            </a:pPr>
            <a:r>
              <a:rPr lang="tt-RU" sz="20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Дипломанты:  </a:t>
            </a:r>
          </a:p>
          <a:p>
            <a:pPr eaLnBrk="1" hangingPunct="1">
              <a:buFont typeface="Wingdings 3" pitchFamily="18" charset="2"/>
              <a:buNone/>
              <a:defRPr/>
            </a:pPr>
            <a:r>
              <a:rPr lang="tt-RU" sz="20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tt-RU" sz="20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t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Гильманова Диля, 5 класс</a:t>
            </a:r>
          </a:p>
          <a:p>
            <a:pPr eaLnBrk="1" hangingPunct="1">
              <a:buFont typeface="Wingdings 3" pitchFamily="18" charset="2"/>
              <a:buNone/>
              <a:defRPr/>
            </a:pPr>
            <a:r>
              <a:rPr lang="tt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– Губайдуллина Ландыш, 8 класс</a:t>
            </a:r>
            <a:endParaRPr lang="tt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buFont typeface="Wingdings 3" pitchFamily="18" charset="2"/>
              <a:buNone/>
              <a:defRPr/>
            </a:pPr>
            <a:r>
              <a:rPr lang="tt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– Абдуллина  Ильсияр, 6 класс</a:t>
            </a:r>
            <a:endParaRPr lang="tt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buFont typeface="Wingdings 3" pitchFamily="18" charset="2"/>
              <a:buNone/>
              <a:defRPr/>
            </a:pPr>
            <a:r>
              <a:rPr lang="tt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– Сагъдиева Язиля, 2 класс</a:t>
            </a:r>
          </a:p>
          <a:p>
            <a:pPr eaLnBrk="1" hangingPunct="1">
              <a:buFont typeface="Wingdings 3" pitchFamily="18" charset="2"/>
              <a:buNone/>
              <a:defRPr/>
            </a:pPr>
            <a:r>
              <a:rPr lang="tt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– Мушарапов Камиль, 2 класс</a:t>
            </a:r>
            <a:endParaRPr lang="tt-RU" sz="2000" b="1" dirty="0" smtClean="0">
              <a:solidFill>
                <a:srgbClr val="002060"/>
              </a:solidFill>
            </a:endParaRPr>
          </a:p>
        </p:txBody>
      </p:sp>
      <p:sp>
        <p:nvSpPr>
          <p:cNvPr id="36867" name="Содержимое 2"/>
          <p:cNvSpPr txBox="1">
            <a:spLocks/>
          </p:cNvSpPr>
          <p:nvPr/>
        </p:nvSpPr>
        <p:spPr bwMode="auto">
          <a:xfrm>
            <a:off x="4932363" y="1487488"/>
            <a:ext cx="3898900" cy="500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65125" indent="-255588"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18" charset="2"/>
              <a:buNone/>
            </a:pPr>
            <a:r>
              <a:rPr lang="tt-RU" sz="2000" b="1" i="1" u="sng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2016-2017  учебный год:</a:t>
            </a:r>
          </a:p>
          <a:p>
            <a:pPr marL="365125" indent="-255588"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18" charset="2"/>
              <a:buNone/>
            </a:pPr>
            <a:r>
              <a:rPr lang="tt-RU" sz="2000" b="1" i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Дипломанты: </a:t>
            </a:r>
          </a:p>
          <a:p>
            <a:pPr marL="365125" indent="-255588"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18" charset="2"/>
              <a:buNone/>
            </a:pPr>
            <a:r>
              <a:rPr lang="tt-RU" sz="2000" b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Кадриева Алина,11 класс, </a:t>
            </a:r>
          </a:p>
          <a:p>
            <a:pPr marL="365125" indent="-255588"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18" charset="2"/>
              <a:buNone/>
            </a:pPr>
            <a:r>
              <a:rPr lang="tt-RU" sz="2000" b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Гильманова Зиля, 3 класс </a:t>
            </a:r>
          </a:p>
          <a:p>
            <a:pPr marL="365125" indent="-255588"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18" charset="2"/>
              <a:buNone/>
            </a:pPr>
            <a:r>
              <a:rPr lang="tt-RU" sz="2000" b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Музаффарова Язиля, 3 класс</a:t>
            </a:r>
            <a:endParaRPr lang="tt-RU" sz="2000" b="1">
              <a:solidFill>
                <a:srgbClr val="002060"/>
              </a:solidFill>
              <a:latin typeface="Calibri" pitchFamily="34" charset="0"/>
            </a:endParaRPr>
          </a:p>
          <a:p>
            <a:pPr marL="365125" indent="-255588"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18" charset="2"/>
              <a:buNone/>
            </a:pPr>
            <a:endParaRPr lang="ru-RU" sz="2800" b="1" i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6868" name="Номер слайда 2"/>
          <p:cNvSpPr>
            <a:spLocks noGrp="1"/>
          </p:cNvSpPr>
          <p:nvPr>
            <p:ph type="sldNum" sz="quarter" idx="12"/>
          </p:nvPr>
        </p:nvSpPr>
        <p:spPr bwMode="auto">
          <a:xfrm>
            <a:off x="8532813" y="6408738"/>
            <a:ext cx="481012" cy="365125"/>
          </a:xfrm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fld id="{111CB6EB-5FE2-4A18-9735-1C35155E7B54}" type="slidenum">
              <a:rPr lang="ru-RU" sz="1400" smtClean="0"/>
              <a:pPr/>
              <a:t>26</a:t>
            </a:fld>
            <a:endParaRPr lang="ru-RU" sz="1400" smtClean="0"/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Содержимое 1"/>
          <p:cNvSpPr>
            <a:spLocks noGrp="1"/>
          </p:cNvSpPr>
          <p:nvPr>
            <p:ph idx="1"/>
          </p:nvPr>
        </p:nvSpPr>
        <p:spPr>
          <a:xfrm>
            <a:off x="0" y="1142984"/>
            <a:ext cx="6043594" cy="5715016"/>
          </a:xfrm>
        </p:spPr>
        <p:txBody>
          <a:bodyPr/>
          <a:lstStyle/>
          <a:p>
            <a:pPr algn="just"/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«Лучшее образовательное учреждение Республики Татарстан-2017»</a:t>
            </a:r>
          </a:p>
          <a:p>
            <a:pPr algn="just"/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Грант Министерства образования и науки Республики Татарстан «Лучшая практика обучения на государственных языках  Республики Татарстан»  </a:t>
            </a:r>
            <a:endParaRPr lang="ru-RU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Победа в республиканской акции «100 зеленых уголков образовательных  учреждений Татарстана»</a:t>
            </a:r>
            <a:endParaRPr lang="ru-RU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dirty="0" smtClean="0">
              <a:solidFill>
                <a:srgbClr val="002060"/>
              </a:solidFill>
            </a:endParaRPr>
          </a:p>
        </p:txBody>
      </p:sp>
      <p:sp>
        <p:nvSpPr>
          <p:cNvPr id="4" name="Заголовок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4686304" cy="796908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t-RU" sz="4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Достижения</a:t>
            </a:r>
            <a:endParaRPr lang="ru-RU" sz="31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7891" name="Номер слайда 2"/>
          <p:cNvSpPr>
            <a:spLocks noGrp="1"/>
          </p:cNvSpPr>
          <p:nvPr>
            <p:ph type="sldNum" sz="quarter" idx="12"/>
          </p:nvPr>
        </p:nvSpPr>
        <p:spPr bwMode="auto">
          <a:xfrm>
            <a:off x="8459788" y="6408738"/>
            <a:ext cx="554037" cy="365125"/>
          </a:xfrm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fld id="{076BF234-2295-4DE6-90BF-D32BFAAFB120}" type="slidenum">
              <a:rPr lang="ru-RU" sz="1400" smtClean="0"/>
              <a:pPr/>
              <a:t>27</a:t>
            </a:fld>
            <a:endParaRPr lang="ru-RU" sz="1400" smtClean="0"/>
          </a:p>
        </p:txBody>
      </p:sp>
      <p:pic>
        <p:nvPicPr>
          <p:cNvPr id="37892" name="Рисунок 6" descr="C:\Users\Директор\Desktop\ДИПЛОМ ЛУЧШАЯ ШКОЛА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143625" y="-11279"/>
            <a:ext cx="3000375" cy="23687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C:\Users\Директор\Downloads\IMG_5949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15074" y="3907632"/>
            <a:ext cx="2928926" cy="29503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42844" y="274638"/>
            <a:ext cx="5429288" cy="1368412"/>
          </a:xfrm>
        </p:spPr>
        <p:txBody>
          <a:bodyPr>
            <a:normAutofit/>
          </a:bodyPr>
          <a:lstStyle/>
          <a:p>
            <a:r>
              <a:rPr lang="ru-RU" dirty="0" smtClean="0"/>
              <a:t>Стажировка педагогов</a:t>
            </a:r>
            <a:br>
              <a:rPr lang="ru-RU" dirty="0" smtClean="0"/>
            </a:br>
            <a:r>
              <a:rPr lang="ru-RU" dirty="0" smtClean="0"/>
              <a:t>в Москве и Чехии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93F24D8-C1AE-4301-8951-FF46810DA6FF}" type="slidenum">
              <a:rPr lang="ru-RU" smtClean="0"/>
              <a:pPr>
                <a:defRPr/>
              </a:pPr>
              <a:t>28</a:t>
            </a:fld>
            <a:endParaRPr lang="ru-RU"/>
          </a:p>
        </p:txBody>
      </p:sp>
      <p:pic>
        <p:nvPicPr>
          <p:cNvPr id="5" name="Содержимое 4" descr="C:\Users\Директор\Downloads\IMG-20171006-WA0014.jpg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2071678"/>
            <a:ext cx="5357850" cy="29289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C:\Users\Директор\AppData\Local\Microsoft\Windows\Temporary Internet Files\Content.Word\IMG_1314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72100" y="0"/>
            <a:ext cx="3571900" cy="27146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9" descr="C:\Users\Директор\AppData\Local\Microsoft\Windows\Temporary Internet Files\Content.Word\IMG_1203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86446" y="3000372"/>
            <a:ext cx="3071834" cy="38576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circle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>
              <a:defRPr/>
            </a:pPr>
            <a:r>
              <a:rPr lang="ru-RU" sz="2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Галеева</a:t>
            </a: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Гульназ</a:t>
            </a: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Шамилевна</a:t>
            </a: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– победитель Всероссийского конкурса «Лучший учитель татарского языка и литературы – 2017»</a:t>
            </a:r>
            <a:endParaRPr lang="ru-RU" sz="2800" dirty="0"/>
          </a:p>
        </p:txBody>
      </p:sp>
      <p:sp>
        <p:nvSpPr>
          <p:cNvPr id="38914" name="Номер слайда 3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fld id="{1561E115-FF96-4B8C-9CE1-B9E5FA3B443C}" type="slidenum">
              <a:rPr lang="ru-RU" smtClean="0"/>
              <a:pPr/>
              <a:t>29</a:t>
            </a:fld>
            <a:endParaRPr lang="ru-RU" smtClean="0"/>
          </a:p>
        </p:txBody>
      </p:sp>
      <p:pic>
        <p:nvPicPr>
          <p:cNvPr id="38915" name="Содержимое 4" descr="C:\Users\Директор\Desktop\Галеева.JPG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176338" y="1481138"/>
            <a:ext cx="6791325" cy="4525962"/>
          </a:xfrm>
        </p:spPr>
      </p:pic>
    </p:spTree>
  </p:cSld>
  <p:clrMapOvr>
    <a:masterClrMapping/>
  </p:clrMapOvr>
  <p:transition spd="med">
    <p:circl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71472" y="340637"/>
            <a:ext cx="8072494" cy="1000131"/>
          </a:xfrm>
        </p:spPr>
        <p:txBody>
          <a:bodyPr/>
          <a:lstStyle/>
          <a:p>
            <a:pPr algn="ctr" eaLnBrk="1" hangingPunct="1">
              <a:defRPr/>
            </a:pPr>
            <a:r>
              <a:rPr lang="tt-RU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Педагогический состав</a:t>
            </a:r>
            <a:endParaRPr lang="ru-RU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214313" y="1643063"/>
          <a:ext cx="8678167" cy="3010074"/>
        </p:xfrm>
        <a:graphic>
          <a:graphicData uri="http://schemas.openxmlformats.org/drawingml/2006/table">
            <a:tbl>
              <a:tblPr/>
              <a:tblGrid>
                <a:gridCol w="1703842"/>
                <a:gridCol w="2655111"/>
                <a:gridCol w="2158975"/>
                <a:gridCol w="2160239"/>
              </a:tblGrid>
              <a:tr h="174661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350"/>
                        </a:lnSpc>
                        <a:spcBef>
                          <a:spcPct val="0"/>
                        </a:spcBef>
                        <a:spcAft>
                          <a:spcPts val="12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t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Итого </a:t>
                      </a:r>
                      <a:endParaRPr kumimoji="0" lang="ru-RU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0" marR="213360" marT="152400" marB="15240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350"/>
                        </a:lnSpc>
                        <a:spcBef>
                          <a:spcPct val="0"/>
                        </a:spcBef>
                        <a:spcAft>
                          <a:spcPts val="12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Высшая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ts val="1350"/>
                        </a:lnSpc>
                        <a:spcBef>
                          <a:spcPct val="0"/>
                        </a:spcBef>
                        <a:spcAft>
                          <a:spcPts val="12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квал</a:t>
                      </a: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 категория</a:t>
                      </a:r>
                      <a:endParaRPr kumimoji="0" lang="ru-RU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0" marR="213360" marT="152400" marB="15240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350"/>
                        </a:lnSpc>
                        <a:spcBef>
                          <a:spcPct val="0"/>
                        </a:spcBef>
                        <a:spcAft>
                          <a:spcPts val="12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I </a:t>
                      </a:r>
                      <a:r>
                        <a:rPr kumimoji="0" lang="ru-RU" sz="2400" b="1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квал</a:t>
                      </a:r>
                      <a:r>
                        <a:rPr kumimoji="0" lang="ru-RU" sz="24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.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ts val="1350"/>
                        </a:lnSpc>
                        <a:spcBef>
                          <a:spcPct val="0"/>
                        </a:spcBef>
                        <a:spcAft>
                          <a:spcPts val="12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категория</a:t>
                      </a:r>
                    </a:p>
                  </a:txBody>
                  <a:tcPr marL="0" marR="213360" marT="152400" marB="15240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350"/>
                        </a:lnSpc>
                        <a:spcBef>
                          <a:spcPct val="0"/>
                        </a:spcBef>
                        <a:spcAft>
                          <a:spcPts val="12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Молодые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ts val="1350"/>
                        </a:lnSpc>
                        <a:spcBef>
                          <a:spcPct val="0"/>
                        </a:spcBef>
                        <a:spcAft>
                          <a:spcPts val="12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специалисты </a:t>
                      </a:r>
                      <a:endParaRPr kumimoji="0" lang="ru-RU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0" marR="213360" marT="152400" marB="15240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12634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350"/>
                        </a:lnSpc>
                        <a:spcBef>
                          <a:spcPct val="0"/>
                        </a:spcBef>
                        <a:spcAft>
                          <a:spcPts val="12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45 чел.</a:t>
                      </a:r>
                      <a:endParaRPr kumimoji="0" lang="ru-RU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0" marR="213360" marT="152400" marB="15240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350"/>
                        </a:lnSpc>
                        <a:spcBef>
                          <a:spcPct val="0"/>
                        </a:spcBef>
                        <a:spcAft>
                          <a:spcPts val="12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t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11 чел.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ts val="1350"/>
                        </a:lnSpc>
                        <a:spcBef>
                          <a:spcPct val="0"/>
                        </a:spcBef>
                        <a:spcAft>
                          <a:spcPts val="12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(23 %)</a:t>
                      </a:r>
                      <a:endParaRPr kumimoji="0" lang="ru-RU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0" marR="213360" marT="152400" marB="15240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350"/>
                        </a:lnSpc>
                        <a:spcBef>
                          <a:spcPct val="0"/>
                        </a:spcBef>
                        <a:spcAft>
                          <a:spcPts val="12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23 чел.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ts val="1350"/>
                        </a:lnSpc>
                        <a:spcBef>
                          <a:spcPct val="0"/>
                        </a:spcBef>
                        <a:spcAft>
                          <a:spcPts val="12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(56,4 % )</a:t>
                      </a:r>
                      <a:endParaRPr kumimoji="0" lang="ru-RU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0" marR="213360" marT="152400" marB="15240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350"/>
                        </a:lnSpc>
                        <a:spcBef>
                          <a:spcPct val="0"/>
                        </a:spcBef>
                        <a:spcAft>
                          <a:spcPts val="12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 чел.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ts val="1350"/>
                        </a:lnSpc>
                        <a:spcBef>
                          <a:spcPct val="0"/>
                        </a:spcBef>
                        <a:spcAft>
                          <a:spcPts val="12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(13 %)</a:t>
                      </a:r>
                      <a:endParaRPr kumimoji="0" lang="ru-RU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0" marR="213360" marT="152400" marB="15240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</a:tbl>
          </a:graphicData>
        </a:graphic>
      </p:graphicFrame>
      <p:sp>
        <p:nvSpPr>
          <p:cNvPr id="16403" name="Номер слайда 2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fld id="{72E80447-EDCB-43E0-8229-053E65CF7FCA}" type="slidenum">
              <a:rPr lang="ru-RU" sz="1400" smtClean="0"/>
              <a:pPr/>
              <a:t>3</a:t>
            </a:fld>
            <a:endParaRPr lang="ru-RU" sz="1400" smtClean="0"/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00034" y="285728"/>
            <a:ext cx="8372476" cy="1143000"/>
          </a:xfrm>
        </p:spPr>
        <p:txBody>
          <a:bodyPr>
            <a:noAutofit/>
          </a:bodyPr>
          <a:lstStyle/>
          <a:p>
            <a:pPr algn="ctr">
              <a:defRPr/>
            </a:pPr>
            <a:r>
              <a:rPr lang="ru-RU" sz="3600" dirty="0" smtClean="0"/>
              <a:t>Региональный этап Всероссийского конкурса « Лучший учитель татарского языка и литературы -2018» на базе гимназии</a:t>
            </a:r>
            <a:endParaRPr lang="ru-RU" sz="3600" dirty="0"/>
          </a:p>
        </p:txBody>
      </p:sp>
      <p:sp>
        <p:nvSpPr>
          <p:cNvPr id="39938" name="Номер слайда 3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fld id="{6B0A98DD-A6C8-4ABD-9707-7DC6B23DCBAE}" type="slidenum">
              <a:rPr lang="ru-RU" smtClean="0"/>
              <a:pPr/>
              <a:t>30</a:t>
            </a:fld>
            <a:endParaRPr lang="ru-RU" smtClean="0"/>
          </a:p>
        </p:txBody>
      </p:sp>
      <p:pic>
        <p:nvPicPr>
          <p:cNvPr id="39939" name="Содержимое 4" descr="C:\Users\Директор\Desktop\МИН ЛУчш учитель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2714612" y="2000240"/>
            <a:ext cx="3857639" cy="4429134"/>
          </a:xfrm>
        </p:spPr>
      </p:pic>
    </p:spTree>
  </p:cSld>
  <p:clrMapOvr>
    <a:masterClrMapping/>
  </p:clrMapOvr>
  <p:transition spd="med">
    <p:circle/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1" name="Рисунок 3" descr="C:\Users\Директор\Desktop\Межд олимп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" y="1071563"/>
            <a:ext cx="3288643" cy="45720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62" name="Рисунок 5" descr="C:\Users\Директор\Desktop\ФОТО\кураистлар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15008" y="1000108"/>
            <a:ext cx="3286125" cy="514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Заголовок 2"/>
          <p:cNvSpPr>
            <a:spLocks noGrp="1"/>
          </p:cNvSpPr>
          <p:nvPr>
            <p:ph type="title"/>
          </p:nvPr>
        </p:nvSpPr>
        <p:spPr>
          <a:xfrm>
            <a:off x="395536" y="116632"/>
            <a:ext cx="8229600" cy="1011222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t-RU" sz="4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КОНКУРСЫ </a:t>
            </a:r>
            <a:endParaRPr lang="ru-RU" sz="31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0964" name="Номер слайда 1"/>
          <p:cNvSpPr>
            <a:spLocks noGrp="1"/>
          </p:cNvSpPr>
          <p:nvPr>
            <p:ph type="sldNum" sz="quarter" idx="12"/>
          </p:nvPr>
        </p:nvSpPr>
        <p:spPr bwMode="auto">
          <a:xfrm>
            <a:off x="8459788" y="6408738"/>
            <a:ext cx="554037" cy="365125"/>
          </a:xfrm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fld id="{5D9CA6E4-311E-45CC-A64A-53852AFBE435}" type="slidenum">
              <a:rPr lang="ru-RU" sz="1400" smtClean="0"/>
              <a:pPr/>
              <a:t>31</a:t>
            </a:fld>
            <a:endParaRPr lang="ru-RU" sz="1400" smtClean="0"/>
          </a:p>
        </p:txBody>
      </p:sp>
      <p:pic>
        <p:nvPicPr>
          <p:cNvPr id="40966" name="Picture 1" descr="C:\Users\Директор\Desktop\Олимп 2017-2018\Две звезды.jpe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500430" y="2143116"/>
            <a:ext cx="2057400" cy="2571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7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2438" indent="-342900" algn="just" eaLnBrk="1" hangingPunct="1">
              <a:buFont typeface="Wingdings" pitchFamily="2" charset="2"/>
              <a:buChar char="Ø"/>
            </a:pPr>
            <a:r>
              <a:rPr lang="tt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Казанский (Приволжский) федеральный университет</a:t>
            </a:r>
          </a:p>
          <a:p>
            <a:pPr marL="452438" indent="-342900" algn="just" eaLnBrk="1" hangingPunct="1">
              <a:buFont typeface="Wingdings" pitchFamily="2" charset="2"/>
              <a:buChar char="Ø"/>
            </a:pPr>
            <a:r>
              <a:rPr lang="tt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Набережно-Челнинский государственный педагогический университет</a:t>
            </a:r>
          </a:p>
          <a:p>
            <a:pPr marL="452438" indent="-342900" algn="just" eaLnBrk="1" hangingPunct="1">
              <a:buFont typeface="Wingdings" pitchFamily="2" charset="2"/>
              <a:buChar char="Ø"/>
            </a:pPr>
            <a:r>
              <a:rPr lang="tt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Российский государственный университет правосудия</a:t>
            </a:r>
          </a:p>
          <a:p>
            <a:pPr marL="452438" indent="-342900" algn="just" eaLnBrk="1" hangingPunct="1">
              <a:buFont typeface="Wingdings" pitchFamily="2" charset="2"/>
              <a:buChar char="Ø"/>
            </a:pPr>
            <a:r>
              <a:rPr lang="tt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Казанский медицинский университет</a:t>
            </a:r>
          </a:p>
          <a:p>
            <a:pPr marL="452438" indent="-342900" algn="just" eaLnBrk="1" hangingPunct="1">
              <a:buFont typeface="Wingdings" pitchFamily="2" charset="2"/>
              <a:buChar char="Ø"/>
            </a:pPr>
            <a:r>
              <a:rPr lang="tt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Казанский химико-технологический институт</a:t>
            </a:r>
          </a:p>
          <a:p>
            <a:pPr marL="452438" indent="-342900" algn="just" eaLnBrk="1" hangingPunct="1">
              <a:buFont typeface="Wingdings" pitchFamily="2" charset="2"/>
              <a:buChar char="Ø"/>
            </a:pPr>
            <a:r>
              <a:rPr lang="tt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Институт развития образования Республики Татарстан</a:t>
            </a:r>
          </a:p>
          <a:p>
            <a:pPr marL="452438" indent="-342900" algn="just" eaLnBrk="1" hangingPunct="1">
              <a:buFont typeface="Wingdings" pitchFamily="2" charset="2"/>
              <a:buChar char="Ø"/>
            </a:pPr>
            <a:r>
              <a:rPr lang="tt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Исполком Всемирного конгресса татар</a:t>
            </a:r>
          </a:p>
          <a:p>
            <a:pPr marL="452438" indent="-342900" algn="just" eaLnBrk="1" hangingPunct="1">
              <a:buFont typeface="Wingdings" pitchFamily="2" charset="2"/>
              <a:buChar char="Ø"/>
            </a:pPr>
            <a:r>
              <a:rPr lang="tt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Союз писателей Республики Татарстан</a:t>
            </a:r>
          </a:p>
          <a:p>
            <a:pPr marL="452438" indent="-342900" algn="just" eaLnBrk="1" hangingPunct="1">
              <a:buFont typeface="Wingdings" pitchFamily="2" charset="2"/>
              <a:buChar char="Ø"/>
            </a:pPr>
            <a:r>
              <a:rPr lang="tt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Чикчинская СОШ Тюменской области</a:t>
            </a:r>
          </a:p>
          <a:p>
            <a:pPr marL="452438" indent="-342900" algn="just" eaLnBrk="1" hangingPunct="1">
              <a:buFont typeface="Wingdings" pitchFamily="2" charset="2"/>
              <a:buChar char="Ø"/>
            </a:pPr>
            <a:endParaRPr lang="ru-RU" sz="22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tt-RU" sz="4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Сотрудничество</a:t>
            </a:r>
            <a:endParaRPr lang="ru-RU" sz="44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5059" name="Номер слайда 3"/>
          <p:cNvSpPr>
            <a:spLocks noGrp="1"/>
          </p:cNvSpPr>
          <p:nvPr>
            <p:ph type="sldNum" sz="quarter" idx="12"/>
          </p:nvPr>
        </p:nvSpPr>
        <p:spPr bwMode="auto">
          <a:xfrm>
            <a:off x="8532813" y="6408738"/>
            <a:ext cx="481012" cy="365125"/>
          </a:xfrm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fld id="{41648534-7017-4C14-85AF-F4F648559395}" type="slidenum">
              <a:rPr lang="ru-RU" sz="1400" smtClean="0"/>
              <a:pPr/>
              <a:t>32</a:t>
            </a:fld>
            <a:endParaRPr lang="ru-RU" sz="1400" smtClean="0"/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8130" name="Номер слайда 3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fld id="{A890E365-373E-44B7-9127-293DAEC0AFEF}" type="slidenum">
              <a:rPr lang="ru-RU" smtClean="0"/>
              <a:pPr/>
              <a:t>33</a:t>
            </a:fld>
            <a:endParaRPr lang="ru-RU" smtClean="0"/>
          </a:p>
        </p:txBody>
      </p:sp>
      <p:pic>
        <p:nvPicPr>
          <p:cNvPr id="48131" name="Picture 2" descr="C:\Users\Директор\Desktop\ЯКУТИЯ\Як с деть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285750" y="500063"/>
            <a:ext cx="4017963" cy="5357812"/>
          </a:xfrm>
        </p:spPr>
      </p:pic>
      <p:pic>
        <p:nvPicPr>
          <p:cNvPr id="48132" name="Picture 3" descr="C:\Users\Директор\Desktop\ЯКУТИЯ\Як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929188" y="428625"/>
            <a:ext cx="3571875" cy="2143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8133" name="Рисунок 7" descr="C:\Users\Директор\Desktop\ЯКУТИЯ\IMG_5158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000625" y="2609850"/>
            <a:ext cx="3186113" cy="4248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circle/>
  </p:transition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>
              <a:defRPr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Чикчинская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СОШ» Тюменской области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082" name="Номер слайда 3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fld id="{DEC1CB6C-21C7-4EDC-8095-81BD6847F802}" type="slidenum">
              <a:rPr lang="ru-RU" smtClean="0"/>
              <a:pPr/>
              <a:t>34</a:t>
            </a:fld>
            <a:endParaRPr lang="ru-RU" smtClean="0"/>
          </a:p>
        </p:txBody>
      </p:sp>
      <p:pic>
        <p:nvPicPr>
          <p:cNvPr id="46083" name="Picture 2" descr="C:\Users\Директор\Desktop\ФОТО\хезмщтщшлек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554163" y="1481138"/>
            <a:ext cx="6035675" cy="4525962"/>
          </a:xfrm>
        </p:spPr>
      </p:pic>
    </p:spTree>
  </p:cSld>
  <p:clrMapOvr>
    <a:masterClrMapping/>
  </p:clrMapOvr>
  <p:transition spd="med">
    <p:circle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1481138"/>
            <a:ext cx="3970338" cy="4525962"/>
          </a:xfrm>
        </p:spPr>
        <p:txBody>
          <a:bodyPr/>
          <a:lstStyle/>
          <a:p>
            <a:pPr>
              <a:buFont typeface="Wingdings 3" pitchFamily="18" charset="2"/>
              <a:buNone/>
              <a:defRPr/>
            </a:pPr>
            <a:endParaRPr lang="ru-RU" dirty="0" smtClean="0"/>
          </a:p>
          <a:p>
            <a:pPr marL="109537" indent="0">
              <a:buFont typeface="Wingdings 3" pitchFamily="18" charset="2"/>
              <a:buNone/>
              <a:defRPr/>
            </a:pPr>
            <a:r>
              <a:rPr lang="ru-RU" sz="3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ДОУ № 167</a:t>
            </a:r>
          </a:p>
          <a:p>
            <a:pPr marL="109537" indent="0">
              <a:buFont typeface="Wingdings 3" pitchFamily="18" charset="2"/>
              <a:buNone/>
              <a:defRPr/>
            </a:pPr>
            <a:r>
              <a:rPr lang="ru-RU" sz="32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ДОУ № </a:t>
            </a:r>
            <a:r>
              <a:rPr lang="ru-RU" sz="3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290</a:t>
            </a:r>
            <a:endParaRPr lang="ru-RU" sz="32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marL="109537" indent="0">
              <a:buFont typeface="Wingdings 3" pitchFamily="18" charset="2"/>
              <a:buNone/>
              <a:defRPr/>
            </a:pPr>
            <a:r>
              <a:rPr lang="ru-RU" sz="32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ДОУ № </a:t>
            </a:r>
            <a:r>
              <a:rPr lang="ru-RU" sz="3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206</a:t>
            </a:r>
            <a:endParaRPr lang="ru-RU" sz="32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marL="109537" indent="0">
              <a:buFont typeface="Wingdings 3" pitchFamily="18" charset="2"/>
              <a:buNone/>
              <a:defRPr/>
            </a:pPr>
            <a:r>
              <a:rPr lang="ru-RU" sz="32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ДОУ № </a:t>
            </a:r>
            <a:r>
              <a:rPr lang="ru-RU" sz="3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153</a:t>
            </a:r>
            <a:endParaRPr lang="ru-RU" sz="32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marL="109537" indent="0">
              <a:buFont typeface="Wingdings 3" pitchFamily="18" charset="2"/>
              <a:buNone/>
              <a:defRPr/>
            </a:pPr>
            <a:endParaRPr lang="ru-RU" sz="3200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marL="109537" indent="0" algn="ctr">
              <a:buFont typeface="Wingdings 3" pitchFamily="18" charset="2"/>
              <a:buNone/>
              <a:defRPr/>
            </a:pPr>
            <a:endParaRPr lang="ru-RU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marL="109537" indent="0" algn="ctr">
              <a:buFont typeface="Wingdings 3" pitchFamily="18" charset="2"/>
              <a:buNone/>
              <a:defRPr/>
            </a:pPr>
            <a:endParaRPr lang="ru-RU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endParaRPr lang="ru-RU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260648"/>
            <a:ext cx="8229600" cy="1143000"/>
          </a:xfrm>
        </p:spPr>
        <p:txBody>
          <a:bodyPr>
            <a:normAutofit fontScale="90000"/>
          </a:bodyPr>
          <a:lstStyle/>
          <a:p>
            <a:pPr algn="ctr">
              <a:defRPr/>
            </a:pPr>
            <a:r>
              <a:rPr lang="ru-RU" dirty="0" smtClean="0">
                <a:solidFill>
                  <a:srgbClr val="C00000"/>
                </a:solidFill>
              </a:rPr>
              <a:t> </a:t>
            </a:r>
            <a:r>
              <a:rPr lang="ru-RU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Преемственность </a:t>
            </a:r>
            <a:br>
              <a:rPr lang="ru-RU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 дошкольными образовательными организациями</a:t>
            </a:r>
            <a:endParaRPr lang="ru-RU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C:\Users\Директор\Desktop\ФОТО\курай\DSC03342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16016" y="4365104"/>
            <a:ext cx="3888432" cy="22786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pic>
        <p:nvPicPr>
          <p:cNvPr id="5" name="Рисунок 4" descr="C:\Users\Директор\Desktop\ФОТО\курай\DSC03327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6016" y="1855150"/>
            <a:ext cx="3888432" cy="22939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sp>
        <p:nvSpPr>
          <p:cNvPr id="24581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8532813" y="6408738"/>
            <a:ext cx="481012" cy="365125"/>
          </a:xfrm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fld id="{A79BCC90-144E-4C3B-8627-28AB4BB9FF0F}" type="slidenum">
              <a:rPr lang="ru-RU" sz="1400" smtClean="0"/>
              <a:pPr/>
              <a:t>35</a:t>
            </a:fld>
            <a:endParaRPr lang="ru-RU" sz="1400" smtClean="0"/>
          </a:p>
        </p:txBody>
      </p:sp>
      <p:pic>
        <p:nvPicPr>
          <p:cNvPr id="24582" name="Содержимое 4" descr="C:\Users\Директор\Desktop\2018-02-28-PHOTO-00000107.jpeg"/>
          <p:cNvPicPr>
            <a:picLocks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57188" y="4143375"/>
            <a:ext cx="3786187" cy="2714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>
              <a:defRPr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«Веселые переменки»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154" name="Номер слайда 3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fld id="{C0DDED08-BB02-4626-9138-B9CEC9C52BF2}" type="slidenum">
              <a:rPr lang="ru-RU" smtClean="0"/>
              <a:pPr/>
              <a:t>36</a:t>
            </a:fld>
            <a:endParaRPr lang="ru-RU" smtClean="0"/>
          </a:p>
        </p:txBody>
      </p:sp>
      <p:pic>
        <p:nvPicPr>
          <p:cNvPr id="49155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642938" y="1357313"/>
            <a:ext cx="3394075" cy="4525962"/>
          </a:xfrm>
        </p:spPr>
      </p:pic>
      <p:pic>
        <p:nvPicPr>
          <p:cNvPr id="49156" name="Picture 3" descr="C:\Users\Директор\Desktop\ФОТО\Папа мама,я -спортвная семья.jpe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071938" y="1357313"/>
            <a:ext cx="5072062" cy="4500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circle/>
  </p:transition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8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smtClean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>
              <a:defRPr/>
            </a:pPr>
            <a:r>
              <a:rPr lang="ru-RU" dirty="0" smtClean="0"/>
              <a:t>ВИДЕО о МБОУ « Гимназия №20 имени Абдуллы </a:t>
            </a:r>
            <a:r>
              <a:rPr lang="ru-RU" dirty="0" err="1" smtClean="0"/>
              <a:t>Алиша</a:t>
            </a:r>
            <a:r>
              <a:rPr lang="ru-RU" dirty="0" smtClean="0"/>
              <a:t>»</a:t>
            </a:r>
            <a:endParaRPr lang="ru-RU" dirty="0"/>
          </a:p>
        </p:txBody>
      </p:sp>
      <p:sp>
        <p:nvSpPr>
          <p:cNvPr id="2060" name="Номер слайда 3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fld id="{52C46CFF-F830-4A7A-8120-C14855B8E331}" type="slidenum">
              <a:rPr lang="ru-RU" smtClean="0"/>
              <a:pPr/>
              <a:t>37</a:t>
            </a:fld>
            <a:endParaRPr lang="ru-RU" smtClean="0"/>
          </a:p>
        </p:txBody>
      </p:sp>
      <p:graphicFrame>
        <p:nvGraphicFramePr>
          <p:cNvPr id="2057" name="Object 9"/>
          <p:cNvGraphicFramePr>
            <a:graphicFrameLocks noChangeAspect="1"/>
          </p:cNvGraphicFramePr>
          <p:nvPr/>
        </p:nvGraphicFramePr>
        <p:xfrm>
          <a:off x="3948113" y="3086100"/>
          <a:ext cx="1246187" cy="685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8" name="Объект упаковщика для оболочки" showAsIcon="1" r:id="rId3" imgW="1249251" imgH="682580" progId="Package">
                  <p:embed/>
                </p:oleObj>
              </mc:Choice>
              <mc:Fallback>
                <p:oleObj name="Объект упаковщика для оболочки" showAsIcon="1" r:id="rId3" imgW="1249251" imgH="682580" progId="Package">
                  <p:embed/>
                  <p:pic>
                    <p:nvPicPr>
                      <p:cNvPr id="0" name="Picture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48113" y="3086100"/>
                        <a:ext cx="1246187" cy="685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 spd="med">
    <p:circle/>
  </p:transition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071539" y="264299"/>
            <a:ext cx="4214842" cy="710852"/>
          </a:xfrm>
        </p:spPr>
        <p:txBody>
          <a:bodyPr>
            <a:noAutofit/>
          </a:bodyPr>
          <a:lstStyle/>
          <a:p>
            <a:pPr algn="ctr">
              <a:defRPr/>
            </a:pPr>
            <a:r>
              <a:rPr lang="ru-RU" sz="3200" dirty="0" smtClean="0"/>
              <a:t>Оснащенность кабинетов</a:t>
            </a:r>
            <a:endParaRPr lang="ru-RU" sz="3200" dirty="0"/>
          </a:p>
        </p:txBody>
      </p:sp>
      <p:sp>
        <p:nvSpPr>
          <p:cNvPr id="52226" name="Номер слайда 3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fld id="{5B80AC09-0390-46E2-BDBB-2B11AC49EB5D}" type="slidenum">
              <a:rPr lang="ru-RU" smtClean="0"/>
              <a:pPr/>
              <a:t>38</a:t>
            </a:fld>
            <a:endParaRPr lang="ru-RU" smtClean="0"/>
          </a:p>
        </p:txBody>
      </p:sp>
      <p:pic>
        <p:nvPicPr>
          <p:cNvPr id="52227" name="Содержимое 4" descr="C:\Users\Директор\Desktop\Кабинет.jpeg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5500694" y="2143116"/>
            <a:ext cx="3451229" cy="3019430"/>
          </a:xfrm>
        </p:spPr>
      </p:pic>
      <p:pic>
        <p:nvPicPr>
          <p:cNvPr id="52229" name="Picture 5" descr="IMG-20180406-WA0068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500694" y="142852"/>
            <a:ext cx="3492500" cy="1965325"/>
          </a:xfrm>
          <a:prstGeom prst="rect">
            <a:avLst/>
          </a:prstGeom>
          <a:noFill/>
        </p:spPr>
      </p:pic>
      <p:pic>
        <p:nvPicPr>
          <p:cNvPr id="52231" name="Picture 7" descr="IMG-20180406-WA0070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483376" y="4714884"/>
            <a:ext cx="3424094" cy="2143115"/>
          </a:xfrm>
          <a:prstGeom prst="rect">
            <a:avLst/>
          </a:prstGeom>
          <a:noFill/>
        </p:spPr>
      </p:pic>
      <p:pic>
        <p:nvPicPr>
          <p:cNvPr id="9" name="Рисунок 8" descr="C:\Users\Директор\Desktop\МИКРОСКОП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85786" y="1142984"/>
            <a:ext cx="4214842" cy="542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circle/>
  </p:transition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Профессиональная ориентация 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93F24D8-C1AE-4301-8951-FF46810DA6FF}" type="slidenum">
              <a:rPr lang="ru-RU" smtClean="0"/>
              <a:pPr>
                <a:defRPr/>
              </a:pPr>
              <a:t>39</a:t>
            </a:fld>
            <a:endParaRPr lang="ru-RU"/>
          </a:p>
        </p:txBody>
      </p:sp>
      <p:pic>
        <p:nvPicPr>
          <p:cNvPr id="53250" name="Picture 2" descr="C:\Users\Директор\Desktop\УРОКИ МАСТЕРСТВА\IMG_5883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1142984"/>
            <a:ext cx="2428892" cy="3238522"/>
          </a:xfrm>
          <a:prstGeom prst="rect">
            <a:avLst/>
          </a:prstGeom>
          <a:noFill/>
        </p:spPr>
      </p:pic>
      <p:pic>
        <p:nvPicPr>
          <p:cNvPr id="7" name="Рисунок 6" descr="C:\Users\Директор\Desktop\УРОКИ МАСТЕРСТВА\IMG_5901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71802" y="1214422"/>
            <a:ext cx="2428892" cy="3143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C:\Users\Директор\Desktop\УРОКИ МАСТЕРСТВА\IMG_5907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357554" y="3357562"/>
            <a:ext cx="2409826" cy="32147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3252" name="Picture 4" descr="C:\Users\Директор\Desktop\УРОКИ МАСТЕРСТВА\IMG_5915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929322" y="1142984"/>
            <a:ext cx="2857520" cy="5080036"/>
          </a:xfrm>
          <a:prstGeom prst="rect">
            <a:avLst/>
          </a:prstGeom>
          <a:noFill/>
        </p:spPr>
      </p:pic>
      <p:pic>
        <p:nvPicPr>
          <p:cNvPr id="11" name="Рисунок 10" descr="C:\Users\Директор\Desktop\УРОКИ МАСТЕРСТВА\IMG_5887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57158" y="4572008"/>
            <a:ext cx="2786082" cy="19288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circl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Содержимое 1"/>
          <p:cNvSpPr>
            <a:spLocks noGrp="1"/>
          </p:cNvSpPr>
          <p:nvPr>
            <p:ph idx="1"/>
          </p:nvPr>
        </p:nvSpPr>
        <p:spPr>
          <a:xfrm>
            <a:off x="323850" y="1481138"/>
            <a:ext cx="8640763" cy="4525962"/>
          </a:xfrm>
        </p:spPr>
        <p:txBody>
          <a:bodyPr/>
          <a:lstStyle/>
          <a:p>
            <a:pPr algn="just">
              <a:buFont typeface="Wingdings" pitchFamily="2" charset="2"/>
              <a:buChar char="Ø"/>
            </a:pPr>
            <a:r>
              <a:rPr lang="ru-RU" b="1" dirty="0" smtClean="0">
                <a:solidFill>
                  <a:srgbClr val="002060"/>
                </a:solidFill>
              </a:rPr>
              <a:t>Участники конкурса «Учитель года» - 12  чел.</a:t>
            </a:r>
          </a:p>
          <a:p>
            <a:pPr algn="just"/>
            <a:r>
              <a:rPr lang="ru-RU" b="1" dirty="0" smtClean="0">
                <a:solidFill>
                  <a:srgbClr val="002060"/>
                </a:solidFill>
              </a:rPr>
              <a:t>Победитель ПНПО – 2 чел.</a:t>
            </a:r>
          </a:p>
          <a:p>
            <a:pPr algn="just"/>
            <a:r>
              <a:rPr lang="ru-RU" b="1" dirty="0" smtClean="0">
                <a:solidFill>
                  <a:srgbClr val="002060"/>
                </a:solidFill>
              </a:rPr>
              <a:t>Обладатель гранта « Наш новый учитель» - 2 чел.</a:t>
            </a:r>
          </a:p>
          <a:p>
            <a:pPr algn="just"/>
            <a:r>
              <a:rPr lang="ru-RU" b="1" dirty="0" smtClean="0">
                <a:solidFill>
                  <a:srgbClr val="002060"/>
                </a:solidFill>
              </a:rPr>
              <a:t>Обладатель гранта «Наш лучший учитель» - 18 чел.</a:t>
            </a:r>
          </a:p>
          <a:p>
            <a:pPr algn="just"/>
            <a:r>
              <a:rPr lang="ru-RU" b="1" dirty="0" smtClean="0">
                <a:solidFill>
                  <a:srgbClr val="002060"/>
                </a:solidFill>
              </a:rPr>
              <a:t>Победитель  конкурса «Лучший учитель ИКТ» - 1 чел.</a:t>
            </a:r>
          </a:p>
          <a:p>
            <a:pPr algn="just"/>
            <a:r>
              <a:rPr lang="ru-RU" b="1" dirty="0" smtClean="0">
                <a:solidFill>
                  <a:srgbClr val="002060"/>
                </a:solidFill>
              </a:rPr>
              <a:t>Обладатель гранта «Учитель-мастер» - 2 чел.</a:t>
            </a:r>
          </a:p>
          <a:p>
            <a:pPr algn="just"/>
            <a:r>
              <a:rPr lang="ru-RU" b="1" dirty="0" smtClean="0">
                <a:solidFill>
                  <a:srgbClr val="002060"/>
                </a:solidFill>
              </a:rPr>
              <a:t>Победитель республиканского этапа Всероссийского конкурса « За нравственный подвиг учителя» - 1 чел.</a:t>
            </a:r>
          </a:p>
          <a:p>
            <a:endParaRPr lang="ru-RU" dirty="0" smtClean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>
              <a:defRPr/>
            </a:pPr>
            <a:r>
              <a:rPr lang="ru-RU" dirty="0" smtClean="0"/>
              <a:t>     </a:t>
            </a:r>
            <a:r>
              <a:rPr lang="ru-RU" sz="48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Наши достижения</a:t>
            </a:r>
          </a:p>
        </p:txBody>
      </p:sp>
      <p:sp>
        <p:nvSpPr>
          <p:cNvPr id="35843" name="Номер слайда 3"/>
          <p:cNvSpPr>
            <a:spLocks noGrp="1"/>
          </p:cNvSpPr>
          <p:nvPr>
            <p:ph type="sldNum" sz="quarter" idx="12"/>
          </p:nvPr>
        </p:nvSpPr>
        <p:spPr bwMode="auto">
          <a:xfrm>
            <a:off x="8459788" y="6408738"/>
            <a:ext cx="554037" cy="365125"/>
          </a:xfrm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fld id="{F98C3497-C35F-46CE-9450-7AA2517E18DA}" type="slidenum">
              <a:rPr lang="ru-RU" sz="1400" smtClean="0"/>
              <a:pPr/>
              <a:t>4</a:t>
            </a:fld>
            <a:endParaRPr lang="ru-RU" sz="1400" smtClean="0"/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27650" name="Номер слайда 3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fld id="{C852A366-EB75-40D1-81FF-054ECEBC6A78}" type="slidenum">
              <a:rPr lang="ru-RU" smtClean="0"/>
              <a:pPr/>
              <a:t>40</a:t>
            </a:fld>
            <a:endParaRPr lang="ru-RU" smtClean="0"/>
          </a:p>
        </p:txBody>
      </p:sp>
      <p:pic>
        <p:nvPicPr>
          <p:cNvPr id="27652" name="Picture 3" descr="C:\Users\Директор\Desktop\ФОТО\АНАС ХАСАНОВ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214290"/>
            <a:ext cx="4800600" cy="3600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54" name="Picture 6" descr="20180125_12443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857356" y="3929066"/>
            <a:ext cx="4608513" cy="2751138"/>
          </a:xfrm>
          <a:prstGeom prst="rect">
            <a:avLst/>
          </a:prstGeom>
          <a:noFill/>
        </p:spPr>
      </p:pic>
      <p:pic>
        <p:nvPicPr>
          <p:cNvPr id="21507" name="Picture 3" descr="C:\Users\Директор\Desktop\ФОТО\АЙдар Фэйзрах.jpg"/>
          <p:cNvPicPr>
            <a:picLocks noGrp="1" noChangeAspect="1" noChangeArrowheads="1"/>
          </p:cNvPicPr>
          <p:nvPr>
            <p:ph idx="1"/>
          </p:nvPr>
        </p:nvPicPr>
        <p:blipFill>
          <a:blip r:embed="rId4"/>
          <a:srcRect/>
          <a:stretch>
            <a:fillRect/>
          </a:stretch>
        </p:blipFill>
        <p:spPr bwMode="auto">
          <a:xfrm>
            <a:off x="5857884" y="285728"/>
            <a:ext cx="3000396" cy="3692796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circle/>
  </p:transition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pic>
        <p:nvPicPr>
          <p:cNvPr id="54274" name="Содержимое 3" descr="C:\Users\Директор\Desktop\ФОТО\ГИМНАЗИЯ ВИДЫ\SAM_6744 - копия.JPG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5143500" y="4071938"/>
            <a:ext cx="3803650" cy="2519362"/>
          </a:xfrm>
        </p:spPr>
      </p:pic>
      <p:pic>
        <p:nvPicPr>
          <p:cNvPr id="54275" name="Рисунок 4" descr="C:\Users\Директор\Desktop\ФОТО\ГИМНАЗИЯ ВИДЫ\Зәлфирәгә Виды школв\SAM_6727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2875" y="285750"/>
            <a:ext cx="4214813" cy="300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4276" name="Рисунок 5" descr="C:\Users\Директор\Desktop\ФОТО\В КФУ фотогр\гимназия укучылары дәрестә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929188" y="3500438"/>
            <a:ext cx="3868737" cy="309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4277" name="Рисунок 6" descr="C:\Users\Директор\Desktop\ФОТО\В КФУ фотогр\Конференция җиңүчеләрен бүләкләү сулда гим директоры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857750" y="285750"/>
            <a:ext cx="3740150" cy="2928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4278" name="Рисунок 7" descr="C:\Users\Директор\Desktop\ФОТО\В КФУ фотогр\Р.Миннуллин укучылар һәм студентлар белән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42875" y="3500438"/>
            <a:ext cx="4286250" cy="3143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circle/>
  </p:transition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ru-RU" sz="2800" b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Интернет зависимость </a:t>
            </a: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детей </a:t>
            </a:r>
          </a:p>
          <a:p>
            <a:pPr>
              <a:defRPr/>
            </a:pPr>
            <a:endParaRPr lang="ru-RU" sz="28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Низкая </a:t>
            </a:r>
            <a:r>
              <a:rPr lang="ru-RU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мотивация  </a:t>
            </a: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учащихся в подготовке к ОГЭ и ЕГЭ</a:t>
            </a:r>
            <a:endParaRPr lang="ru-RU" sz="2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endParaRPr lang="ru-RU" sz="28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Необходимость </a:t>
            </a:r>
            <a:r>
              <a:rPr lang="ru-RU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материально – технической  оснащенности  предметных </a:t>
            </a: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кабинетов </a:t>
            </a:r>
          </a:p>
          <a:p>
            <a:pPr>
              <a:defRPr/>
            </a:pPr>
            <a:endParaRPr lang="ru-RU" sz="28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Нехватка внимания со стороны родителей </a:t>
            </a:r>
          </a:p>
          <a:p>
            <a:pPr>
              <a:defRPr/>
            </a:pPr>
            <a:endParaRPr lang="ru-RU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>
              <a:defRPr/>
            </a:pPr>
            <a:r>
              <a:rPr lang="ru-RU" sz="48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Проблемы</a:t>
            </a:r>
          </a:p>
        </p:txBody>
      </p:sp>
    </p:spTree>
  </p:cSld>
  <p:clrMapOvr>
    <a:masterClrMapping/>
  </p:clrMapOvr>
  <p:transition spd="med">
    <p:circle/>
  </p:transition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>
              <a:defRPr/>
            </a:pPr>
            <a:r>
              <a:rPr lang="tt-RU" i="1" dirty="0" smtClean="0"/>
              <a:t>Спасибо за внимание!</a:t>
            </a:r>
            <a:br>
              <a:rPr lang="tt-RU" i="1" dirty="0" smtClean="0"/>
            </a:br>
            <a:r>
              <a:rPr lang="tt-RU" i="1" dirty="0" smtClean="0"/>
              <a:t>Иг</a:t>
            </a:r>
            <a:r>
              <a:rPr lang="ru-RU" i="1" dirty="0" err="1" smtClean="0"/>
              <a:t>ъ</a:t>
            </a:r>
            <a:r>
              <a:rPr lang="tt-RU" i="1" dirty="0" smtClean="0"/>
              <a:t>тибарыгыз өчен рәхмәт!</a:t>
            </a:r>
            <a:endParaRPr lang="ru-RU" i="1" dirty="0"/>
          </a:p>
        </p:txBody>
      </p:sp>
      <p:pic>
        <p:nvPicPr>
          <p:cNvPr id="55298" name="Picture 2" descr="C:\Users\Директор\Desktop\ФОТО\2013-06-07 ХАЛИЛОВА ФОТО\ХАЛИЛОВА ФОТО 454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0" y="1357313"/>
            <a:ext cx="9144000" cy="6286500"/>
          </a:xfrm>
        </p:spPr>
      </p:pic>
    </p:spTree>
  </p:cSld>
  <p:clrMapOvr>
    <a:masterClrMapping/>
  </p:clrMapOvr>
  <p:transition spd="med">
    <p:circl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89478851"/>
              </p:ext>
            </p:extLst>
          </p:nvPr>
        </p:nvGraphicFramePr>
        <p:xfrm>
          <a:off x="323528" y="928670"/>
          <a:ext cx="8606190" cy="574069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01080" cy="523220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defRPr/>
            </a:pPr>
            <a:r>
              <a:rPr lang="ru-RU" sz="28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СРАВНИТЕЛЬНЫЕ РЕЗУЛЬТАТЫ ЕГЭ</a:t>
            </a:r>
          </a:p>
        </p:txBody>
      </p:sp>
    </p:spTree>
    <p:extLst>
      <p:ext uri="{BB962C8B-B14F-4D97-AF65-F5344CB8AC3E}">
        <p14:creationId xmlns:p14="http://schemas.microsoft.com/office/powerpoint/2010/main" val="1551075592"/>
      </p:ext>
    </p:extLst>
  </p:cSld>
  <p:clrMapOvr>
    <a:masterClrMapping/>
  </p:clrMapOvr>
  <p:transition spd="med">
    <p:circl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Схема 9"/>
          <p:cNvGraphicFramePr/>
          <p:nvPr/>
        </p:nvGraphicFramePr>
        <p:xfrm>
          <a:off x="214282" y="1214422"/>
          <a:ext cx="8929718" cy="56435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 spd="med">
    <p:circl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smtClean="0"/>
          </a:p>
          <a:p>
            <a:endParaRPr lang="ru-RU" smtClean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71472" y="285728"/>
            <a:ext cx="8229600" cy="1143000"/>
          </a:xfrm>
        </p:spPr>
        <p:txBody>
          <a:bodyPr>
            <a:normAutofit fontScale="90000"/>
          </a:bodyPr>
          <a:lstStyle/>
          <a:p>
            <a:pPr algn="ctr">
              <a:defRPr/>
            </a:pPr>
            <a:r>
              <a:rPr lang="ru-RU" dirty="0" smtClean="0"/>
              <a:t>100 – </a:t>
            </a:r>
            <a:r>
              <a:rPr lang="ru-RU" dirty="0" err="1" smtClean="0"/>
              <a:t>бальник</a:t>
            </a:r>
            <a:r>
              <a:rPr lang="ru-RU" dirty="0" smtClean="0"/>
              <a:t> по информатике</a:t>
            </a:r>
            <a:br>
              <a:rPr lang="ru-RU" dirty="0" smtClean="0"/>
            </a:br>
            <a:r>
              <a:rPr lang="ru-RU" dirty="0" smtClean="0"/>
              <a:t>Юлдашев </a:t>
            </a:r>
            <a:r>
              <a:rPr lang="ru-RU" dirty="0" err="1" smtClean="0"/>
              <a:t>Ниез</a:t>
            </a:r>
            <a:endParaRPr lang="ru-RU" dirty="0"/>
          </a:p>
        </p:txBody>
      </p:sp>
      <p:sp>
        <p:nvSpPr>
          <p:cNvPr id="18435" name="Номер слайда 3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fld id="{1976D64A-30E9-474F-B984-58ED984F4388}" type="slidenum">
              <a:rPr lang="ru-RU" smtClean="0"/>
              <a:pPr/>
              <a:t>7</a:t>
            </a:fld>
            <a:endParaRPr lang="ru-RU" smtClean="0"/>
          </a:p>
        </p:txBody>
      </p:sp>
      <p:pic>
        <p:nvPicPr>
          <p:cNvPr id="18436" name="Picture 2" descr="C:\Users\Директор\Downloads\IMG-20170731-WA000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427984" y="1628800"/>
            <a:ext cx="4143389" cy="49935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circl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Система работы по подготовке учащихся к ЕГЭ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93F24D8-C1AE-4301-8951-FF46810DA6FF}" type="slidenum">
              <a:rPr lang="ru-RU" smtClean="0"/>
              <a:pPr>
                <a:defRPr/>
              </a:pPr>
              <a:t>8</a:t>
            </a:fld>
            <a:endParaRPr lang="ru-RU"/>
          </a:p>
        </p:txBody>
      </p:sp>
      <p:pic>
        <p:nvPicPr>
          <p:cNvPr id="5" name="Содержимое 4" descr="C:\Users\Директор\Desktop\ФОТО\тотальный диктант\DSC_1012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1654417"/>
            <a:ext cx="4857784" cy="33115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C:\Users\Директор\Desktop\ФОТО\ФОТО Семинар 304\IMG_1452.JPG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071934" y="3071786"/>
            <a:ext cx="4857784" cy="37862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circl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0" y="1428750"/>
          <a:ext cx="9143998" cy="5767802"/>
        </p:xfrm>
        <a:graphic>
          <a:graphicData uri="http://schemas.openxmlformats.org/drawingml/2006/table">
            <a:tbl>
              <a:tblPr/>
              <a:tblGrid>
                <a:gridCol w="4303750"/>
                <a:gridCol w="1352422"/>
                <a:gridCol w="925342"/>
                <a:gridCol w="1281242"/>
                <a:gridCol w="1281242"/>
              </a:tblGrid>
              <a:tr h="62304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t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Учебный год</a:t>
                      </a: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2014-2015</a:t>
                      </a: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2015-2016</a:t>
                      </a: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2016-2017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2017-2018 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62304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Муниципальный этап Всероссийской  олимпиады</a:t>
                      </a: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t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2</a:t>
                      </a: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t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2</a:t>
                      </a: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3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8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  <a:tr h="62304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Муниципальный этап республиканской олимпиады</a:t>
                      </a: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t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6</a:t>
                      </a: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t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5</a:t>
                      </a: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5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6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  <a:tr h="62304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Республиканский  этап Всероссийской  олимпиады</a:t>
                      </a: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t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1</a:t>
                      </a: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t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0</a:t>
                      </a:r>
                      <a:endParaRPr kumimoji="0" lang="ru-RU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  <a:tr h="62304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Заключительный этап республиканской олимпиады</a:t>
                      </a:r>
                      <a:endParaRPr kumimoji="0" lang="ru-R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t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1</a:t>
                      </a: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t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1</a:t>
                      </a: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3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  <a:tr h="124609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Международная олимпиада по русскому языку для учащихся школ с родным (нерусским) языком обучения</a:t>
                      </a:r>
                      <a:endParaRPr kumimoji="0" lang="ru-R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t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4</a:t>
                      </a: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t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1</a:t>
                      </a: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3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  <a:tr h="31152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Городская предметная олимпиада</a:t>
                      </a:r>
                      <a:endParaRPr kumimoji="0" lang="ru-R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t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3</a:t>
                      </a: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t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7</a:t>
                      </a: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8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3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  <a:tr h="62304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Межрегиональная предметная олимпиада (КФУ)</a:t>
                      </a:r>
                      <a:endParaRPr kumimoji="0" lang="ru-R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t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3</a:t>
                      </a: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3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  <a:tr h="34613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Итого</a:t>
                      </a:r>
                      <a:endParaRPr kumimoji="0" lang="ru-R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t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17</a:t>
                      </a:r>
                      <a:endParaRPr kumimoji="0" lang="ru-RU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t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19</a:t>
                      </a:r>
                      <a:endParaRPr kumimoji="0" lang="ru-RU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23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21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</a:tbl>
          </a:graphicData>
        </a:graphic>
      </p:graphicFrame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011222"/>
          </a:xfrm>
        </p:spPr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tt-RU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Результаты  олимпиад школьников </a:t>
            </a:r>
            <a:br>
              <a:rPr lang="tt-RU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tt-RU" sz="31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(количество призеров )</a:t>
            </a:r>
            <a:endParaRPr lang="ru-RU" sz="31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ткрытая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2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3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4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2266</TotalTime>
  <Words>958</Words>
  <Application>Microsoft Office PowerPoint</Application>
  <PresentationFormat>Экран (4:3)</PresentationFormat>
  <Paragraphs>282</Paragraphs>
  <Slides>43</Slides>
  <Notes>1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43</vt:i4>
      </vt:variant>
    </vt:vector>
  </HeadingPairs>
  <TitlesOfParts>
    <vt:vector size="45" baseType="lpstr">
      <vt:lpstr>Открытая</vt:lpstr>
      <vt:lpstr>Объект упаковщика для оболочки</vt:lpstr>
      <vt:lpstr>Презентация PowerPoint</vt:lpstr>
      <vt:lpstr>Контингент обучающихся</vt:lpstr>
      <vt:lpstr>Педагогический состав</vt:lpstr>
      <vt:lpstr>     Наши достижения</vt:lpstr>
      <vt:lpstr>СРАВНИТЕЛЬНЫЕ РЕЗУЛЬТАТЫ ЕГЭ</vt:lpstr>
      <vt:lpstr>Презентация PowerPoint</vt:lpstr>
      <vt:lpstr>100 – бальник по информатике Юлдашев Ниез</vt:lpstr>
      <vt:lpstr>Система работы по подготовке учащихся к ЕГЭ</vt:lpstr>
      <vt:lpstr>Результаты  олимпиад школьников  (количество призеров )</vt:lpstr>
      <vt:lpstr>Призеры Международной олимпиады по русскому языку и НПК им. Лобачевского</vt:lpstr>
      <vt:lpstr>Участие в конференциях</vt:lpstr>
      <vt:lpstr>Работа с одаренными детьми (внеурочная деятельность)</vt:lpstr>
      <vt:lpstr>Презентация PowerPoint</vt:lpstr>
      <vt:lpstr>Презентация PowerPoint</vt:lpstr>
      <vt:lpstr>Каюм Насыйри:</vt:lpstr>
      <vt:lpstr>CLIL</vt:lpstr>
      <vt:lpstr>                         ЛАУРЕАТЫ ПРОЕКТА   «Самый успешный проект – 2017» в области патриотического воспитания   22-24 декабря 2017 года в Санкт-Петербурге прошел IV Всероссийский фестиваль инновационных продуктов, в рамках которого  подведены итоги Всероссийского конкурса  "НОВАТОРСТВО В ОБРАЗОВАНИИ - 2017".   </vt:lpstr>
      <vt:lpstr>                       Открытие кадетского                   класса совместно с УФСИН РФ </vt:lpstr>
      <vt:lpstr>             Кабинет- ОБЖ</vt:lpstr>
      <vt:lpstr>Направления инновационной деятельности</vt:lpstr>
      <vt:lpstr>Презентация PowerPoint</vt:lpstr>
      <vt:lpstr>Презентация PowerPoint</vt:lpstr>
      <vt:lpstr>«Милли мирас» музее</vt:lpstr>
      <vt:lpstr>Мәңгелек хәтер – Вечная слава</vt:lpstr>
      <vt:lpstr>           «Иске татар бистәсе»</vt:lpstr>
      <vt:lpstr>Всероссийский  конкурс юных поэтов и писателей «Илһам»</vt:lpstr>
      <vt:lpstr>Достижения</vt:lpstr>
      <vt:lpstr>Стажировка педагогов в Москве и Чехии</vt:lpstr>
      <vt:lpstr>Галеева  Гульназ Шамилевна – победитель Всероссийского конкурса «Лучший учитель татарского языка и литературы – 2017»</vt:lpstr>
      <vt:lpstr>Региональный этап Всероссийского конкурса « Лучший учитель татарского языка и литературы -2018» на базе гимназии</vt:lpstr>
      <vt:lpstr>          КОНКУРСЫ </vt:lpstr>
      <vt:lpstr>Сотрудничество</vt:lpstr>
      <vt:lpstr>Презентация PowerPoint</vt:lpstr>
      <vt:lpstr>«Чикчинская СОШ» Тюменской области</vt:lpstr>
      <vt:lpstr> Преемственность  с дошкольными образовательными организациями</vt:lpstr>
      <vt:lpstr>«Веселые переменки»</vt:lpstr>
      <vt:lpstr>ВИДЕО о МБОУ « Гимназия №20 имени Абдуллы Алиша»</vt:lpstr>
      <vt:lpstr>Оснащенность кабинетов</vt:lpstr>
      <vt:lpstr>Профессиональная ориентация </vt:lpstr>
      <vt:lpstr>Презентация PowerPoint</vt:lpstr>
      <vt:lpstr>Презентация PowerPoint</vt:lpstr>
      <vt:lpstr>Проблемы</vt:lpstr>
      <vt:lpstr>Спасибо за внимание! Игътибарыгыз өчен рәхмәт!</vt:lpstr>
    </vt:vector>
  </TitlesOfParts>
  <Company>Home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Муниципальное  общеобразовательное учреждение «Гимназия 20»  Советского района города Казани   Муниципаль гомуми белем бирү учреждениясе   «20 нче гимназия»</dc:title>
  <dc:creator>user</dc:creator>
  <cp:lastModifiedBy>Учитель</cp:lastModifiedBy>
  <cp:revision>230</cp:revision>
  <dcterms:created xsi:type="dcterms:W3CDTF">2015-02-26T07:36:42Z</dcterms:created>
  <dcterms:modified xsi:type="dcterms:W3CDTF">2018-04-09T11:03:14Z</dcterms:modified>
</cp:coreProperties>
</file>